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7"/>
  </p:notesMasterIdLst>
  <p:sldIdLst>
    <p:sldId id="257" r:id="rId2"/>
    <p:sldId id="258" r:id="rId3"/>
    <p:sldId id="315" r:id="rId4"/>
    <p:sldId id="316" r:id="rId5"/>
    <p:sldId id="317" r:id="rId6"/>
    <p:sldId id="324" r:id="rId7"/>
    <p:sldId id="325" r:id="rId8"/>
    <p:sldId id="318" r:id="rId9"/>
    <p:sldId id="320" r:id="rId10"/>
    <p:sldId id="321" r:id="rId11"/>
    <p:sldId id="322" r:id="rId12"/>
    <p:sldId id="319" r:id="rId13"/>
    <p:sldId id="326" r:id="rId14"/>
    <p:sldId id="323" r:id="rId15"/>
    <p:sldId id="274" r:id="rId16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598" autoAdjust="0"/>
  </p:normalViewPr>
  <p:slideViewPr>
    <p:cSldViewPr snapToGrid="0">
      <p:cViewPr varScale="1">
        <p:scale>
          <a:sx n="68" d="100"/>
          <a:sy n="68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oho\OneDrive\Documents\DAPE\ACTIVITE%202017\CONTROLE%20DE%20GESTION\GRAPHIQUE%20BILA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oho\OneDrive\Documents\DAPE\ACTIVITE%202017\CONTROLE%20DE%20GESTION\GRAPHIQUE%20BILA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oho\OneDrive\Documents\DAPE\ACTIVITE%202017\CONTROLE%20DE%20GESTION\GRAPHIQUE%20BILA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oho\OneDrive\Documents\DAPE\ACTIVITE%202017\CONTROLE%20DE%20GESTION\GRAPHIQUE%20BILA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EA5-42A8-BA0C-2D425EFCE9B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A5-42A8-BA0C-2D425EFCE9B8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EA5-42A8-BA0C-2D425EFCE9B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'2022'!$H$33:$H$39</c:f>
              <c:strCache>
                <c:ptCount val="7"/>
                <c:pt idx="0">
                  <c:v>Biens et services</c:v>
                </c:pt>
                <c:pt idx="1">
                  <c:v>Dépenses du Pers.</c:v>
                </c:pt>
                <c:pt idx="2">
                  <c:v>Autres Dépenses du Pers.</c:v>
                </c:pt>
                <c:pt idx="3">
                  <c:v>C2D</c:v>
                </c:pt>
                <c:pt idx="4">
                  <c:v>RIO</c:v>
                </c:pt>
                <c:pt idx="5">
                  <c:v>FCP</c:v>
                </c:pt>
                <c:pt idx="6">
                  <c:v>FINEX</c:v>
                </c:pt>
              </c:strCache>
            </c:strRef>
          </c:cat>
          <c:val>
            <c:numRef>
              <c:f>'2022'!$I$33:$I$39</c:f>
              <c:numCache>
                <c:formatCode>_-* #\ ##0.0_-;\-* #\ ##0.0_-;_-* "-"??_-;_-@_-</c:formatCode>
                <c:ptCount val="7"/>
                <c:pt idx="0">
                  <c:v>2364.4000000000005</c:v>
                </c:pt>
                <c:pt idx="1">
                  <c:v>1402</c:v>
                </c:pt>
                <c:pt idx="2">
                  <c:v>74</c:v>
                </c:pt>
                <c:pt idx="3" formatCode="General">
                  <c:v>0</c:v>
                </c:pt>
                <c:pt idx="4">
                  <c:v>1158.2</c:v>
                </c:pt>
                <c:pt idx="5">
                  <c:v>330</c:v>
                </c:pt>
                <c:pt idx="6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A5-42A8-BA0C-2D425EFCE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9"/>
        <c:overlap val="-27"/>
        <c:axId val="1256523952"/>
        <c:axId val="1256534768"/>
      </c:barChart>
      <c:catAx>
        <c:axId val="1256523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6534768"/>
        <c:crosses val="autoZero"/>
        <c:auto val="1"/>
        <c:lblAlgn val="ctr"/>
        <c:lblOffset val="100"/>
        <c:noMultiLvlLbl val="0"/>
      </c:catAx>
      <c:valAx>
        <c:axId val="125653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_-;\-* #\ 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56523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1A4-4DF1-B01E-0744DB940560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1A4-4DF1-B01E-0744DB9405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'2022'!$K$35:$K$37</c:f>
              <c:strCache>
                <c:ptCount val="3"/>
                <c:pt idx="0">
                  <c:v>FONCT</c:v>
                </c:pt>
                <c:pt idx="1">
                  <c:v>BIP</c:v>
                </c:pt>
                <c:pt idx="2">
                  <c:v>TOTAL</c:v>
                </c:pt>
              </c:strCache>
            </c:strRef>
          </c:cat>
          <c:val>
            <c:numRef>
              <c:f>'2022'!$L$35:$L$37</c:f>
              <c:numCache>
                <c:formatCode>_-* #\ ##0.0_-;\-* #\ ##0.0_-;_-* "-"??_-;_-@_-</c:formatCode>
                <c:ptCount val="3"/>
                <c:pt idx="0">
                  <c:v>3840.4000000000005</c:v>
                </c:pt>
                <c:pt idx="1">
                  <c:v>3988.2</c:v>
                </c:pt>
                <c:pt idx="2" formatCode="_-* #\ ##0.0\ _€_-;\-* #\ ##0.0\ _€_-;_-* &quot;-&quot;?\ _€_-;_-@_-">
                  <c:v>7828.6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A4-4DF1-B01E-0744DB9405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89082368"/>
        <c:axId val="1389104000"/>
      </c:barChart>
      <c:catAx>
        <c:axId val="138908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89104000"/>
        <c:crosses val="autoZero"/>
        <c:auto val="1"/>
        <c:lblAlgn val="ctr"/>
        <c:lblOffset val="100"/>
        <c:noMultiLvlLbl val="0"/>
      </c:catAx>
      <c:valAx>
        <c:axId val="1389104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_-;\-* #\ 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38908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'2022'!$L$34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'2022'!$K$35:$K$37</c:f>
              <c:strCache>
                <c:ptCount val="3"/>
                <c:pt idx="0">
                  <c:v>FONCT</c:v>
                </c:pt>
                <c:pt idx="1">
                  <c:v>BIP</c:v>
                </c:pt>
                <c:pt idx="2">
                  <c:v>TOTAL</c:v>
                </c:pt>
              </c:strCache>
            </c:strRef>
          </c:cat>
          <c:val>
            <c:numRef>
              <c:f>'2022'!$L$35:$L$37</c:f>
              <c:numCache>
                <c:formatCode>_-* #\ ##0.0_-;\-* #\ ##0.0_-;_-* "-"??_-;_-@_-</c:formatCode>
                <c:ptCount val="3"/>
                <c:pt idx="0">
                  <c:v>3840.4000000000005</c:v>
                </c:pt>
                <c:pt idx="1">
                  <c:v>3988.2</c:v>
                </c:pt>
                <c:pt idx="2" formatCode="_-* #\ ##0.0\ _€_-;\-* #\ ##0.0\ _€_-;_-* &quot;-&quot;?\ _€_-;_-@_-">
                  <c:v>7828.6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8A-4446-AE41-F30F9AB8FBD0}"/>
            </c:ext>
          </c:extLst>
        </c:ser>
        <c:ser>
          <c:idx val="1"/>
          <c:order val="1"/>
          <c:tx>
            <c:strRef>
              <c:f>'2022'!$M$34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'2022'!$K$35:$K$37</c:f>
              <c:strCache>
                <c:ptCount val="3"/>
                <c:pt idx="0">
                  <c:v>FONCT</c:v>
                </c:pt>
                <c:pt idx="1">
                  <c:v>BIP</c:v>
                </c:pt>
                <c:pt idx="2">
                  <c:v>TOTAL</c:v>
                </c:pt>
              </c:strCache>
            </c:strRef>
          </c:cat>
          <c:val>
            <c:numRef>
              <c:f>'2022'!$M$35:$M$37</c:f>
              <c:numCache>
                <c:formatCode>#,##0</c:formatCode>
                <c:ptCount val="3"/>
                <c:pt idx="0">
                  <c:v>6721.1095740000001</c:v>
                </c:pt>
                <c:pt idx="1">
                  <c:v>4780.1811109999999</c:v>
                </c:pt>
                <c:pt idx="2">
                  <c:v>11501.290684999998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8A-4446-AE41-F30F9AB8FB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277194784"/>
        <c:axId val="1277195200"/>
      </c:barChart>
      <c:catAx>
        <c:axId val="127719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77195200"/>
        <c:crosses val="autoZero"/>
        <c:auto val="1"/>
        <c:lblAlgn val="ctr"/>
        <c:lblOffset val="100"/>
        <c:noMultiLvlLbl val="0"/>
      </c:catAx>
      <c:valAx>
        <c:axId val="1277195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_-;\-* #\ 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7719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'2022'!$L$34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'2022'!$H$33:$H$39</c:f>
              <c:strCache>
                <c:ptCount val="7"/>
                <c:pt idx="0">
                  <c:v>Biens et services</c:v>
                </c:pt>
                <c:pt idx="1">
                  <c:v>Dépenses du Pers.</c:v>
                </c:pt>
                <c:pt idx="2">
                  <c:v>Autres Dépenses du Pers.</c:v>
                </c:pt>
                <c:pt idx="3">
                  <c:v>C2D</c:v>
                </c:pt>
                <c:pt idx="4">
                  <c:v>RIO</c:v>
                </c:pt>
                <c:pt idx="5">
                  <c:v>FCP</c:v>
                </c:pt>
                <c:pt idx="6">
                  <c:v>FINEX</c:v>
                </c:pt>
              </c:strCache>
            </c:strRef>
          </c:cat>
          <c:val>
            <c:numRef>
              <c:f>'2022'!$I$33:$I$39</c:f>
              <c:numCache>
                <c:formatCode>_-* #\ ##0.0_-;\-* #\ ##0.0_-;_-* "-"??_-;_-@_-</c:formatCode>
                <c:ptCount val="7"/>
                <c:pt idx="0">
                  <c:v>2364.4000000000005</c:v>
                </c:pt>
                <c:pt idx="1">
                  <c:v>1402</c:v>
                </c:pt>
                <c:pt idx="2">
                  <c:v>74</c:v>
                </c:pt>
                <c:pt idx="3" formatCode="General">
                  <c:v>0</c:v>
                </c:pt>
                <c:pt idx="4">
                  <c:v>1158.2</c:v>
                </c:pt>
                <c:pt idx="5">
                  <c:v>330</c:v>
                </c:pt>
                <c:pt idx="6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90-4A7A-9639-A9A3A251B998}"/>
            </c:ext>
          </c:extLst>
        </c:ser>
        <c:ser>
          <c:idx val="1"/>
          <c:order val="1"/>
          <c:tx>
            <c:strRef>
              <c:f>'2022'!$M$34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'2022'!$H$33:$H$39</c:f>
              <c:strCache>
                <c:ptCount val="7"/>
                <c:pt idx="0">
                  <c:v>Biens et services</c:v>
                </c:pt>
                <c:pt idx="1">
                  <c:v>Dépenses du Pers.</c:v>
                </c:pt>
                <c:pt idx="2">
                  <c:v>Autres Dépenses du Pers.</c:v>
                </c:pt>
                <c:pt idx="3">
                  <c:v>C2D</c:v>
                </c:pt>
                <c:pt idx="4">
                  <c:v>RIO</c:v>
                </c:pt>
                <c:pt idx="5">
                  <c:v>FCP</c:v>
                </c:pt>
                <c:pt idx="6">
                  <c:v>FINEX</c:v>
                </c:pt>
              </c:strCache>
            </c:strRef>
          </c:cat>
          <c:val>
            <c:numRef>
              <c:f>'2022'!$J$33:$J$39</c:f>
              <c:numCache>
                <c:formatCode>#,##0</c:formatCode>
                <c:ptCount val="7"/>
                <c:pt idx="0">
                  <c:v>4968.7340000000004</c:v>
                </c:pt>
                <c:pt idx="1">
                  <c:v>975.03361899999993</c:v>
                </c:pt>
                <c:pt idx="2">
                  <c:v>90.76</c:v>
                </c:pt>
                <c:pt idx="3" formatCode="#\ ##0.0">
                  <c:v>686.58195500000011</c:v>
                </c:pt>
                <c:pt idx="4">
                  <c:v>4480.1811109999999</c:v>
                </c:pt>
                <c:pt idx="5">
                  <c:v>200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90-4A7A-9639-A9A3A251B9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9"/>
        <c:overlap val="-27"/>
        <c:axId val="1246069808"/>
        <c:axId val="1246070224"/>
      </c:barChart>
      <c:catAx>
        <c:axId val="124606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46070224"/>
        <c:crosses val="autoZero"/>
        <c:auto val="1"/>
        <c:lblAlgn val="ctr"/>
        <c:lblOffset val="100"/>
        <c:noMultiLvlLbl val="0"/>
      </c:catAx>
      <c:valAx>
        <c:axId val="1246070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_-;\-* #\ ##0.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246069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8DBD84-12D3-4B4B-9FB6-91EB801A7F4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CC83CDA7-1F37-42A7-9748-4A2C219CE374}">
      <dgm:prSet phldrT="[Text]" custT="1"/>
      <dgm:spPr/>
      <dgm:t>
        <a:bodyPr/>
        <a:lstStyle/>
        <a:p>
          <a:r>
            <a:rPr lang="fr-FR" sz="3200" b="1" dirty="0">
              <a:solidFill>
                <a:schemeClr val="tx1"/>
              </a:solidFill>
            </a:rPr>
            <a:t>PRESENTATION DU PROGRAMME</a:t>
          </a:r>
          <a:endParaRPr lang="en-ZA" sz="3200" b="1" dirty="0">
            <a:solidFill>
              <a:schemeClr val="tx1"/>
            </a:solidFill>
          </a:endParaRPr>
        </a:p>
      </dgm:t>
    </dgm:pt>
    <dgm:pt modelId="{593BEDCD-7DF7-499C-AD83-F2925FD66753}" type="parTrans" cxnId="{EC9E134D-0B14-4911-9106-56F010A76425}">
      <dgm:prSet/>
      <dgm:spPr/>
      <dgm:t>
        <a:bodyPr/>
        <a:lstStyle/>
        <a:p>
          <a:endParaRPr lang="en-ZA"/>
        </a:p>
      </dgm:t>
    </dgm:pt>
    <dgm:pt modelId="{A8BA53AD-FFC3-4DCE-81B3-111DC3A418A6}" type="sibTrans" cxnId="{EC9E134D-0B14-4911-9106-56F010A76425}">
      <dgm:prSet/>
      <dgm:spPr/>
      <dgm:t>
        <a:bodyPr/>
        <a:lstStyle/>
        <a:p>
          <a:endParaRPr lang="en-ZA"/>
        </a:p>
      </dgm:t>
    </dgm:pt>
    <dgm:pt modelId="{DF9FE40E-4B0B-41EB-AC75-55214118CEA8}">
      <dgm:prSet phldrT="[Text]" custT="1"/>
      <dgm:spPr/>
      <dgm:t>
        <a:bodyPr/>
        <a:lstStyle/>
        <a:p>
          <a:r>
            <a:rPr lang="fr-FR" sz="3200" b="1" dirty="0">
              <a:solidFill>
                <a:schemeClr val="tx1"/>
              </a:solidFill>
            </a:rPr>
            <a:t>NIVEAU DE MISE EN OEUVRE</a:t>
          </a:r>
          <a:endParaRPr lang="en-ZA" sz="3200" b="1" dirty="0">
            <a:solidFill>
              <a:schemeClr val="tx1"/>
            </a:solidFill>
          </a:endParaRPr>
        </a:p>
      </dgm:t>
    </dgm:pt>
    <dgm:pt modelId="{C3350E2B-0FA8-4A2A-B138-821FF2257430}" type="parTrans" cxnId="{D08B66A7-89DD-408A-9C0E-06736783D700}">
      <dgm:prSet/>
      <dgm:spPr/>
      <dgm:t>
        <a:bodyPr/>
        <a:lstStyle/>
        <a:p>
          <a:endParaRPr lang="en-ZA"/>
        </a:p>
      </dgm:t>
    </dgm:pt>
    <dgm:pt modelId="{78B3C8F1-C24A-489B-BFD3-68FDF1F312E5}" type="sibTrans" cxnId="{D08B66A7-89DD-408A-9C0E-06736783D700}">
      <dgm:prSet/>
      <dgm:spPr/>
      <dgm:t>
        <a:bodyPr/>
        <a:lstStyle/>
        <a:p>
          <a:endParaRPr lang="en-ZA"/>
        </a:p>
      </dgm:t>
    </dgm:pt>
    <dgm:pt modelId="{B39D11AA-B6F0-4003-B5C0-592284B843CA}">
      <dgm:prSet phldrT="[Text]" custT="1"/>
      <dgm:spPr/>
      <dgm:t>
        <a:bodyPr/>
        <a:lstStyle/>
        <a:p>
          <a:r>
            <a:rPr lang="fr-FR" sz="3200" b="1" dirty="0">
              <a:solidFill>
                <a:schemeClr val="tx1"/>
              </a:solidFill>
            </a:rPr>
            <a:t>CONTRIBUTION A L’ATTEINTE DES RESULTATS DU MINEPAT</a:t>
          </a:r>
          <a:endParaRPr lang="en-ZA" sz="3200" b="1" dirty="0">
            <a:solidFill>
              <a:schemeClr val="tx1"/>
            </a:solidFill>
          </a:endParaRPr>
        </a:p>
      </dgm:t>
    </dgm:pt>
    <dgm:pt modelId="{72712322-792D-4657-8F2B-DA53EFFD665B}" type="parTrans" cxnId="{228C168D-3948-4077-AE59-32A39FA52C3B}">
      <dgm:prSet/>
      <dgm:spPr/>
      <dgm:t>
        <a:bodyPr/>
        <a:lstStyle/>
        <a:p>
          <a:endParaRPr lang="en-ZA"/>
        </a:p>
      </dgm:t>
    </dgm:pt>
    <dgm:pt modelId="{874B14AE-B9C8-41E2-8323-56CD5DAAC931}" type="sibTrans" cxnId="{228C168D-3948-4077-AE59-32A39FA52C3B}">
      <dgm:prSet/>
      <dgm:spPr/>
      <dgm:t>
        <a:bodyPr/>
        <a:lstStyle/>
        <a:p>
          <a:endParaRPr lang="en-ZA"/>
        </a:p>
      </dgm:t>
    </dgm:pt>
    <dgm:pt modelId="{BBD1EDE5-1783-494E-9AD1-E582DD7C4C7E}">
      <dgm:prSet phldrT="[Text]" custT="1"/>
      <dgm:spPr/>
      <dgm:t>
        <a:bodyPr/>
        <a:lstStyle/>
        <a:p>
          <a:r>
            <a:rPr lang="fr-FR" sz="3200" b="1" dirty="0">
              <a:solidFill>
                <a:schemeClr val="tx1"/>
              </a:solidFill>
            </a:rPr>
            <a:t>DIFFICULTES RENCONTRÉES</a:t>
          </a:r>
          <a:endParaRPr lang="en-ZA" sz="3200" b="1" dirty="0">
            <a:solidFill>
              <a:schemeClr val="tx1"/>
            </a:solidFill>
          </a:endParaRPr>
        </a:p>
      </dgm:t>
    </dgm:pt>
    <dgm:pt modelId="{0E8CA149-EC93-4279-A04E-FFFE8135072A}" type="parTrans" cxnId="{6E72C11A-B1C7-4BF2-97BE-9C36C29A980B}">
      <dgm:prSet/>
      <dgm:spPr/>
      <dgm:t>
        <a:bodyPr/>
        <a:lstStyle/>
        <a:p>
          <a:endParaRPr lang="en-ZA"/>
        </a:p>
      </dgm:t>
    </dgm:pt>
    <dgm:pt modelId="{1316616B-75ED-4916-B5DC-B4387F0ABAFA}" type="sibTrans" cxnId="{6E72C11A-B1C7-4BF2-97BE-9C36C29A980B}">
      <dgm:prSet/>
      <dgm:spPr/>
      <dgm:t>
        <a:bodyPr/>
        <a:lstStyle/>
        <a:p>
          <a:endParaRPr lang="en-ZA"/>
        </a:p>
      </dgm:t>
    </dgm:pt>
    <dgm:pt modelId="{68B5B4C7-0090-4AFE-887E-E509D5BDC0AF}" type="pres">
      <dgm:prSet presAssocID="{888DBD84-12D3-4B4B-9FB6-91EB801A7F42}" presName="Name0" presStyleCnt="0">
        <dgm:presLayoutVars>
          <dgm:chMax val="7"/>
          <dgm:chPref val="7"/>
          <dgm:dir/>
        </dgm:presLayoutVars>
      </dgm:prSet>
      <dgm:spPr/>
    </dgm:pt>
    <dgm:pt modelId="{355B309F-13C1-4B9A-AA16-DBDA0BB56CFB}" type="pres">
      <dgm:prSet presAssocID="{888DBD84-12D3-4B4B-9FB6-91EB801A7F42}" presName="Name1" presStyleCnt="0"/>
      <dgm:spPr/>
    </dgm:pt>
    <dgm:pt modelId="{9447516A-56C7-4900-9AAD-32F4459903B3}" type="pres">
      <dgm:prSet presAssocID="{888DBD84-12D3-4B4B-9FB6-91EB801A7F42}" presName="cycle" presStyleCnt="0"/>
      <dgm:spPr/>
    </dgm:pt>
    <dgm:pt modelId="{2145F9A7-0EDE-4532-BF61-A5B2959D1E33}" type="pres">
      <dgm:prSet presAssocID="{888DBD84-12D3-4B4B-9FB6-91EB801A7F42}" presName="srcNode" presStyleLbl="node1" presStyleIdx="0" presStyleCnt="4"/>
      <dgm:spPr/>
    </dgm:pt>
    <dgm:pt modelId="{6BA81F07-B0FD-48C2-A699-2CDE2521B600}" type="pres">
      <dgm:prSet presAssocID="{888DBD84-12D3-4B4B-9FB6-91EB801A7F42}" presName="conn" presStyleLbl="parChTrans1D2" presStyleIdx="0" presStyleCnt="1"/>
      <dgm:spPr/>
    </dgm:pt>
    <dgm:pt modelId="{15A8E751-746F-4AEB-9C3D-3E0B2B286B45}" type="pres">
      <dgm:prSet presAssocID="{888DBD84-12D3-4B4B-9FB6-91EB801A7F42}" presName="extraNode" presStyleLbl="node1" presStyleIdx="0" presStyleCnt="4"/>
      <dgm:spPr/>
    </dgm:pt>
    <dgm:pt modelId="{63C73382-AFA7-460B-91E5-F00BF6605A9E}" type="pres">
      <dgm:prSet presAssocID="{888DBD84-12D3-4B4B-9FB6-91EB801A7F42}" presName="dstNode" presStyleLbl="node1" presStyleIdx="0" presStyleCnt="4"/>
      <dgm:spPr/>
    </dgm:pt>
    <dgm:pt modelId="{539257ED-85C4-495E-8F58-98DF1F9551BE}" type="pres">
      <dgm:prSet presAssocID="{CC83CDA7-1F37-42A7-9748-4A2C219CE374}" presName="text_1" presStyleLbl="node1" presStyleIdx="0" presStyleCnt="4">
        <dgm:presLayoutVars>
          <dgm:bulletEnabled val="1"/>
        </dgm:presLayoutVars>
      </dgm:prSet>
      <dgm:spPr/>
    </dgm:pt>
    <dgm:pt modelId="{019458F0-D600-455D-8A43-34B022C0D5A3}" type="pres">
      <dgm:prSet presAssocID="{CC83CDA7-1F37-42A7-9748-4A2C219CE374}" presName="accent_1" presStyleCnt="0"/>
      <dgm:spPr/>
    </dgm:pt>
    <dgm:pt modelId="{066A6A62-5169-42DC-A1DA-62C717A74671}" type="pres">
      <dgm:prSet presAssocID="{CC83CDA7-1F37-42A7-9748-4A2C219CE374}" presName="accentRepeatNode" presStyleLbl="solidFgAcc1" presStyleIdx="0" presStyleCnt="4"/>
      <dgm:spPr/>
    </dgm:pt>
    <dgm:pt modelId="{C42B017B-3AE5-434A-B871-3549A781CCB2}" type="pres">
      <dgm:prSet presAssocID="{DF9FE40E-4B0B-41EB-AC75-55214118CEA8}" presName="text_2" presStyleLbl="node1" presStyleIdx="1" presStyleCnt="4">
        <dgm:presLayoutVars>
          <dgm:bulletEnabled val="1"/>
        </dgm:presLayoutVars>
      </dgm:prSet>
      <dgm:spPr/>
    </dgm:pt>
    <dgm:pt modelId="{E779E227-CBD7-4B10-B15F-8F3A5E98ED6A}" type="pres">
      <dgm:prSet presAssocID="{DF9FE40E-4B0B-41EB-AC75-55214118CEA8}" presName="accent_2" presStyleCnt="0"/>
      <dgm:spPr/>
    </dgm:pt>
    <dgm:pt modelId="{E01D2634-1A9F-47C7-9C2B-0DB13E55B4E0}" type="pres">
      <dgm:prSet presAssocID="{DF9FE40E-4B0B-41EB-AC75-55214118CEA8}" presName="accentRepeatNode" presStyleLbl="solidFgAcc1" presStyleIdx="1" presStyleCnt="4"/>
      <dgm:spPr/>
    </dgm:pt>
    <dgm:pt modelId="{50345F3C-7A76-4C0C-9C51-70FE3F23704E}" type="pres">
      <dgm:prSet presAssocID="{B39D11AA-B6F0-4003-B5C0-592284B843CA}" presName="text_3" presStyleLbl="node1" presStyleIdx="2" presStyleCnt="4">
        <dgm:presLayoutVars>
          <dgm:bulletEnabled val="1"/>
        </dgm:presLayoutVars>
      </dgm:prSet>
      <dgm:spPr/>
    </dgm:pt>
    <dgm:pt modelId="{65827F91-9FB8-45F5-9E42-484ACFAE46DD}" type="pres">
      <dgm:prSet presAssocID="{B39D11AA-B6F0-4003-B5C0-592284B843CA}" presName="accent_3" presStyleCnt="0"/>
      <dgm:spPr/>
    </dgm:pt>
    <dgm:pt modelId="{7470A088-79F1-43B0-9D5C-B7F6D5BD62CB}" type="pres">
      <dgm:prSet presAssocID="{B39D11AA-B6F0-4003-B5C0-592284B843CA}" presName="accentRepeatNode" presStyleLbl="solidFgAcc1" presStyleIdx="2" presStyleCnt="4"/>
      <dgm:spPr/>
    </dgm:pt>
    <dgm:pt modelId="{EEB49F77-EEBF-4FCD-8160-B4F95B28B132}" type="pres">
      <dgm:prSet presAssocID="{BBD1EDE5-1783-494E-9AD1-E582DD7C4C7E}" presName="text_4" presStyleLbl="node1" presStyleIdx="3" presStyleCnt="4" custScaleY="146010">
        <dgm:presLayoutVars>
          <dgm:bulletEnabled val="1"/>
        </dgm:presLayoutVars>
      </dgm:prSet>
      <dgm:spPr/>
    </dgm:pt>
    <dgm:pt modelId="{13F73AFF-6A65-4BA0-A206-59FA3B5036F9}" type="pres">
      <dgm:prSet presAssocID="{BBD1EDE5-1783-494E-9AD1-E582DD7C4C7E}" presName="accent_4" presStyleCnt="0"/>
      <dgm:spPr/>
    </dgm:pt>
    <dgm:pt modelId="{8AA5AA03-3DE4-4C73-9F2D-76119CDDD64B}" type="pres">
      <dgm:prSet presAssocID="{BBD1EDE5-1783-494E-9AD1-E582DD7C4C7E}" presName="accentRepeatNode" presStyleLbl="solidFgAcc1" presStyleIdx="3" presStyleCnt="4"/>
      <dgm:spPr/>
    </dgm:pt>
  </dgm:ptLst>
  <dgm:cxnLst>
    <dgm:cxn modelId="{7256DB01-FE8A-4A63-80DE-0BE5961F0DD5}" type="presOf" srcId="{DF9FE40E-4B0B-41EB-AC75-55214118CEA8}" destId="{C42B017B-3AE5-434A-B871-3549A781CCB2}" srcOrd="0" destOrd="0" presId="urn:microsoft.com/office/officeart/2008/layout/VerticalCurvedList"/>
    <dgm:cxn modelId="{93AB601A-46E1-4167-870A-7A8FC791109B}" type="presOf" srcId="{BBD1EDE5-1783-494E-9AD1-E582DD7C4C7E}" destId="{EEB49F77-EEBF-4FCD-8160-B4F95B28B132}" srcOrd="0" destOrd="0" presId="urn:microsoft.com/office/officeart/2008/layout/VerticalCurvedList"/>
    <dgm:cxn modelId="{6E72C11A-B1C7-4BF2-97BE-9C36C29A980B}" srcId="{888DBD84-12D3-4B4B-9FB6-91EB801A7F42}" destId="{BBD1EDE5-1783-494E-9AD1-E582DD7C4C7E}" srcOrd="3" destOrd="0" parTransId="{0E8CA149-EC93-4279-A04E-FFFE8135072A}" sibTransId="{1316616B-75ED-4916-B5DC-B4387F0ABAFA}"/>
    <dgm:cxn modelId="{868C4936-63B1-4EFA-8033-810E7D480B80}" type="presOf" srcId="{B39D11AA-B6F0-4003-B5C0-592284B843CA}" destId="{50345F3C-7A76-4C0C-9C51-70FE3F23704E}" srcOrd="0" destOrd="0" presId="urn:microsoft.com/office/officeart/2008/layout/VerticalCurvedList"/>
    <dgm:cxn modelId="{ABBBA838-F10D-4C2A-A7FD-D3973B3A49EA}" type="presOf" srcId="{888DBD84-12D3-4B4B-9FB6-91EB801A7F42}" destId="{68B5B4C7-0090-4AFE-887E-E509D5BDC0AF}" srcOrd="0" destOrd="0" presId="urn:microsoft.com/office/officeart/2008/layout/VerticalCurvedList"/>
    <dgm:cxn modelId="{7A0F225C-1A45-4F83-83DB-E73FD6474709}" type="presOf" srcId="{A8BA53AD-FFC3-4DCE-81B3-111DC3A418A6}" destId="{6BA81F07-B0FD-48C2-A699-2CDE2521B600}" srcOrd="0" destOrd="0" presId="urn:microsoft.com/office/officeart/2008/layout/VerticalCurvedList"/>
    <dgm:cxn modelId="{EC9E134D-0B14-4911-9106-56F010A76425}" srcId="{888DBD84-12D3-4B4B-9FB6-91EB801A7F42}" destId="{CC83CDA7-1F37-42A7-9748-4A2C219CE374}" srcOrd="0" destOrd="0" parTransId="{593BEDCD-7DF7-499C-AD83-F2925FD66753}" sibTransId="{A8BA53AD-FFC3-4DCE-81B3-111DC3A418A6}"/>
    <dgm:cxn modelId="{228C168D-3948-4077-AE59-32A39FA52C3B}" srcId="{888DBD84-12D3-4B4B-9FB6-91EB801A7F42}" destId="{B39D11AA-B6F0-4003-B5C0-592284B843CA}" srcOrd="2" destOrd="0" parTransId="{72712322-792D-4657-8F2B-DA53EFFD665B}" sibTransId="{874B14AE-B9C8-41E2-8323-56CD5DAAC931}"/>
    <dgm:cxn modelId="{D08B66A7-89DD-408A-9C0E-06736783D700}" srcId="{888DBD84-12D3-4B4B-9FB6-91EB801A7F42}" destId="{DF9FE40E-4B0B-41EB-AC75-55214118CEA8}" srcOrd="1" destOrd="0" parTransId="{C3350E2B-0FA8-4A2A-B138-821FF2257430}" sibTransId="{78B3C8F1-C24A-489B-BFD3-68FDF1F312E5}"/>
    <dgm:cxn modelId="{6250DCB8-0836-46C4-A82D-36117CBB3199}" type="presOf" srcId="{CC83CDA7-1F37-42A7-9748-4A2C219CE374}" destId="{539257ED-85C4-495E-8F58-98DF1F9551BE}" srcOrd="0" destOrd="0" presId="urn:microsoft.com/office/officeart/2008/layout/VerticalCurvedList"/>
    <dgm:cxn modelId="{451EFF73-23B0-4ADF-A3BA-85514600F88A}" type="presParOf" srcId="{68B5B4C7-0090-4AFE-887E-E509D5BDC0AF}" destId="{355B309F-13C1-4B9A-AA16-DBDA0BB56CFB}" srcOrd="0" destOrd="0" presId="urn:microsoft.com/office/officeart/2008/layout/VerticalCurvedList"/>
    <dgm:cxn modelId="{7C2D98CA-EF96-4EEC-A2B8-218B640B0F07}" type="presParOf" srcId="{355B309F-13C1-4B9A-AA16-DBDA0BB56CFB}" destId="{9447516A-56C7-4900-9AAD-32F4459903B3}" srcOrd="0" destOrd="0" presId="urn:microsoft.com/office/officeart/2008/layout/VerticalCurvedList"/>
    <dgm:cxn modelId="{9ADD75BB-17E8-4D6F-8C7A-8E79BE76A268}" type="presParOf" srcId="{9447516A-56C7-4900-9AAD-32F4459903B3}" destId="{2145F9A7-0EDE-4532-BF61-A5B2959D1E33}" srcOrd="0" destOrd="0" presId="urn:microsoft.com/office/officeart/2008/layout/VerticalCurvedList"/>
    <dgm:cxn modelId="{95C36822-7A36-4B39-9CC0-2F7ED2C06856}" type="presParOf" srcId="{9447516A-56C7-4900-9AAD-32F4459903B3}" destId="{6BA81F07-B0FD-48C2-A699-2CDE2521B600}" srcOrd="1" destOrd="0" presId="urn:microsoft.com/office/officeart/2008/layout/VerticalCurvedList"/>
    <dgm:cxn modelId="{B4625031-4715-4EE1-B027-963337363B33}" type="presParOf" srcId="{9447516A-56C7-4900-9AAD-32F4459903B3}" destId="{15A8E751-746F-4AEB-9C3D-3E0B2B286B45}" srcOrd="2" destOrd="0" presId="urn:microsoft.com/office/officeart/2008/layout/VerticalCurvedList"/>
    <dgm:cxn modelId="{0A6211B3-2600-4800-AC82-39B633C529BC}" type="presParOf" srcId="{9447516A-56C7-4900-9AAD-32F4459903B3}" destId="{63C73382-AFA7-460B-91E5-F00BF6605A9E}" srcOrd="3" destOrd="0" presId="urn:microsoft.com/office/officeart/2008/layout/VerticalCurvedList"/>
    <dgm:cxn modelId="{3B50367A-F930-4FF5-9DD2-EB546FE8393A}" type="presParOf" srcId="{355B309F-13C1-4B9A-AA16-DBDA0BB56CFB}" destId="{539257ED-85C4-495E-8F58-98DF1F9551BE}" srcOrd="1" destOrd="0" presId="urn:microsoft.com/office/officeart/2008/layout/VerticalCurvedList"/>
    <dgm:cxn modelId="{9C7AC519-E222-4590-B30F-0EC547475395}" type="presParOf" srcId="{355B309F-13C1-4B9A-AA16-DBDA0BB56CFB}" destId="{019458F0-D600-455D-8A43-34B022C0D5A3}" srcOrd="2" destOrd="0" presId="urn:microsoft.com/office/officeart/2008/layout/VerticalCurvedList"/>
    <dgm:cxn modelId="{BB35699E-AF1F-4656-B148-A32A55153379}" type="presParOf" srcId="{019458F0-D600-455D-8A43-34B022C0D5A3}" destId="{066A6A62-5169-42DC-A1DA-62C717A74671}" srcOrd="0" destOrd="0" presId="urn:microsoft.com/office/officeart/2008/layout/VerticalCurvedList"/>
    <dgm:cxn modelId="{3C1FCCC1-0627-4313-9615-67853640F435}" type="presParOf" srcId="{355B309F-13C1-4B9A-AA16-DBDA0BB56CFB}" destId="{C42B017B-3AE5-434A-B871-3549A781CCB2}" srcOrd="3" destOrd="0" presId="urn:microsoft.com/office/officeart/2008/layout/VerticalCurvedList"/>
    <dgm:cxn modelId="{81BC38D6-1110-4818-91D8-83E48B195E36}" type="presParOf" srcId="{355B309F-13C1-4B9A-AA16-DBDA0BB56CFB}" destId="{E779E227-CBD7-4B10-B15F-8F3A5E98ED6A}" srcOrd="4" destOrd="0" presId="urn:microsoft.com/office/officeart/2008/layout/VerticalCurvedList"/>
    <dgm:cxn modelId="{23BF8593-8A41-4889-A2B4-BC0DD02F9892}" type="presParOf" srcId="{E779E227-CBD7-4B10-B15F-8F3A5E98ED6A}" destId="{E01D2634-1A9F-47C7-9C2B-0DB13E55B4E0}" srcOrd="0" destOrd="0" presId="urn:microsoft.com/office/officeart/2008/layout/VerticalCurvedList"/>
    <dgm:cxn modelId="{3128CC2E-C69F-47F1-9074-AD834CD423E8}" type="presParOf" srcId="{355B309F-13C1-4B9A-AA16-DBDA0BB56CFB}" destId="{50345F3C-7A76-4C0C-9C51-70FE3F23704E}" srcOrd="5" destOrd="0" presId="urn:microsoft.com/office/officeart/2008/layout/VerticalCurvedList"/>
    <dgm:cxn modelId="{5C99BAF7-3194-48C6-B266-BE1D56C9D3EA}" type="presParOf" srcId="{355B309F-13C1-4B9A-AA16-DBDA0BB56CFB}" destId="{65827F91-9FB8-45F5-9E42-484ACFAE46DD}" srcOrd="6" destOrd="0" presId="urn:microsoft.com/office/officeart/2008/layout/VerticalCurvedList"/>
    <dgm:cxn modelId="{F003D498-68A6-4021-B566-7AB58F2CAA77}" type="presParOf" srcId="{65827F91-9FB8-45F5-9E42-484ACFAE46DD}" destId="{7470A088-79F1-43B0-9D5C-B7F6D5BD62CB}" srcOrd="0" destOrd="0" presId="urn:microsoft.com/office/officeart/2008/layout/VerticalCurvedList"/>
    <dgm:cxn modelId="{40DD58F5-3A2E-4738-8366-2D4388EFEABE}" type="presParOf" srcId="{355B309F-13C1-4B9A-AA16-DBDA0BB56CFB}" destId="{EEB49F77-EEBF-4FCD-8160-B4F95B28B132}" srcOrd="7" destOrd="0" presId="urn:microsoft.com/office/officeart/2008/layout/VerticalCurvedList"/>
    <dgm:cxn modelId="{3FEFEFFA-1A39-41FB-A5F9-FCD1B1F8F5BB}" type="presParOf" srcId="{355B309F-13C1-4B9A-AA16-DBDA0BB56CFB}" destId="{13F73AFF-6A65-4BA0-A206-59FA3B5036F9}" srcOrd="8" destOrd="0" presId="urn:microsoft.com/office/officeart/2008/layout/VerticalCurvedList"/>
    <dgm:cxn modelId="{83CE28E0-E621-4316-A5DE-0A81EE527315}" type="presParOf" srcId="{13F73AFF-6A65-4BA0-A206-59FA3B5036F9}" destId="{8AA5AA03-3DE4-4C73-9F2D-76119CDDD64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81F07-B0FD-48C2-A699-2CDE2521B600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9257ED-85C4-495E-8F58-98DF1F9551BE}">
      <dsp:nvSpPr>
        <dsp:cNvPr id="0" name=""/>
        <dsp:cNvSpPr/>
      </dsp:nvSpPr>
      <dsp:spPr>
        <a:xfrm>
          <a:off x="610504" y="416587"/>
          <a:ext cx="8536517" cy="8336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chemeClr val="tx1"/>
              </a:solidFill>
            </a:rPr>
            <a:t>PRESENTATION DU PROGRAMME</a:t>
          </a:r>
          <a:endParaRPr lang="en-ZA" sz="3200" b="1" kern="1200" dirty="0">
            <a:solidFill>
              <a:schemeClr val="tx1"/>
            </a:solidFill>
          </a:endParaRPr>
        </a:p>
      </dsp:txBody>
      <dsp:txXfrm>
        <a:off x="610504" y="416587"/>
        <a:ext cx="8536517" cy="833607"/>
      </dsp:txXfrm>
    </dsp:sp>
    <dsp:sp modelId="{066A6A62-5169-42DC-A1DA-62C717A74671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B017B-3AE5-434A-B871-3549A781CCB2}">
      <dsp:nvSpPr>
        <dsp:cNvPr id="0" name=""/>
        <dsp:cNvSpPr/>
      </dsp:nvSpPr>
      <dsp:spPr>
        <a:xfrm>
          <a:off x="1088431" y="1667215"/>
          <a:ext cx="8058590" cy="833607"/>
        </a:xfrm>
        <a:prstGeom prst="rect">
          <a:avLst/>
        </a:prstGeom>
        <a:solidFill>
          <a:schemeClr val="accent3">
            <a:hueOff val="-1143260"/>
            <a:satOff val="6956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chemeClr val="tx1"/>
              </a:solidFill>
            </a:rPr>
            <a:t>NIVEAU DE MISE EN OEUVRE</a:t>
          </a:r>
          <a:endParaRPr lang="en-ZA" sz="3200" b="1" kern="1200" dirty="0">
            <a:solidFill>
              <a:schemeClr val="tx1"/>
            </a:solidFill>
          </a:endParaRPr>
        </a:p>
      </dsp:txBody>
      <dsp:txXfrm>
        <a:off x="1088431" y="1667215"/>
        <a:ext cx="8058590" cy="833607"/>
      </dsp:txXfrm>
    </dsp:sp>
    <dsp:sp modelId="{E01D2634-1A9F-47C7-9C2B-0DB13E55B4E0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1143260"/>
              <a:satOff val="6956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345F3C-7A76-4C0C-9C51-70FE3F23704E}">
      <dsp:nvSpPr>
        <dsp:cNvPr id="0" name=""/>
        <dsp:cNvSpPr/>
      </dsp:nvSpPr>
      <dsp:spPr>
        <a:xfrm>
          <a:off x="1088431" y="2917843"/>
          <a:ext cx="8058590" cy="833607"/>
        </a:xfrm>
        <a:prstGeom prst="rect">
          <a:avLst/>
        </a:prstGeom>
        <a:solidFill>
          <a:schemeClr val="accent3">
            <a:hueOff val="-2286521"/>
            <a:satOff val="13913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chemeClr val="tx1"/>
              </a:solidFill>
            </a:rPr>
            <a:t>CONTRIBUTION A L’ATTEINTE DES RESULTATS DU MINEPAT</a:t>
          </a:r>
          <a:endParaRPr lang="en-ZA" sz="3200" b="1" kern="1200" dirty="0">
            <a:solidFill>
              <a:schemeClr val="tx1"/>
            </a:solidFill>
          </a:endParaRPr>
        </a:p>
      </dsp:txBody>
      <dsp:txXfrm>
        <a:off x="1088431" y="2917843"/>
        <a:ext cx="8058590" cy="833607"/>
      </dsp:txXfrm>
    </dsp:sp>
    <dsp:sp modelId="{7470A088-79F1-43B0-9D5C-B7F6D5BD62CB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2286521"/>
              <a:satOff val="13913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49F77-EEBF-4FCD-8160-B4F95B28B132}">
      <dsp:nvSpPr>
        <dsp:cNvPr id="0" name=""/>
        <dsp:cNvSpPr/>
      </dsp:nvSpPr>
      <dsp:spPr>
        <a:xfrm>
          <a:off x="610504" y="3976700"/>
          <a:ext cx="8536517" cy="1217150"/>
        </a:xfrm>
        <a:prstGeom prst="rect">
          <a:avLst/>
        </a:prstGeom>
        <a:solidFill>
          <a:schemeClr val="accent3">
            <a:hueOff val="-3429781"/>
            <a:satOff val="20869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b="1" kern="1200" dirty="0">
              <a:solidFill>
                <a:schemeClr val="tx1"/>
              </a:solidFill>
            </a:rPr>
            <a:t>DIFFICULTES RENCONTRÉES</a:t>
          </a:r>
          <a:endParaRPr lang="en-ZA" sz="3200" b="1" kern="1200" dirty="0">
            <a:solidFill>
              <a:schemeClr val="tx1"/>
            </a:solidFill>
          </a:endParaRPr>
        </a:p>
      </dsp:txBody>
      <dsp:txXfrm>
        <a:off x="610504" y="3976700"/>
        <a:ext cx="8536517" cy="1217150"/>
      </dsp:txXfrm>
    </dsp:sp>
    <dsp:sp modelId="{8AA5AA03-3DE4-4C73-9F2D-76119CDDD64B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3429781"/>
              <a:satOff val="20869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1D17A-6079-4586-BF10-CA0A7BCBD90E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A39A7-371D-491C-95E9-89CB9B0978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327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25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62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35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53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68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02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20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63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5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19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52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63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6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05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379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1942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80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099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323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492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9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942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86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44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83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88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76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61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99F054D-50E7-4912-A05B-CC7A291FA2A1}" type="datetimeFigureOut">
              <a:rPr lang="fr-FR" smtClean="0"/>
              <a:t>30/01/2023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A0F0D1F-9EC6-4EBD-9138-D62E80BD35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55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2" y="6792"/>
            <a:ext cx="9143999" cy="158526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3720262" y="5634479"/>
            <a:ext cx="6733110" cy="430887"/>
          </a:xfrm>
        </p:spPr>
        <p:txBody>
          <a:bodyPr>
            <a:normAutofit fontScale="90000"/>
          </a:bodyPr>
          <a:lstStyle/>
          <a:p>
            <a:pPr algn="r"/>
            <a:r>
              <a:rPr lang="en-GB" sz="2800" dirty="0">
                <a:solidFill>
                  <a:srgbClr val="00B050"/>
                </a:solidFill>
              </a:rPr>
              <a:t>Global Investor Call 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7FD87D9-906D-4006-B9BE-F6F236D4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Imag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7719" y="101736"/>
            <a:ext cx="1341937" cy="1306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2A0643C1-4063-4FF3-9E69-F139B897F9B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28" y="101737"/>
            <a:ext cx="1414654" cy="129221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1" y="4874962"/>
            <a:ext cx="9143999" cy="158526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657719" y="2467013"/>
            <a:ext cx="9141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PROGRAMME 022 : BILAN DE L’ANNEE 2022</a:t>
            </a:r>
          </a:p>
        </p:txBody>
      </p:sp>
      <p:grpSp>
        <p:nvGrpSpPr>
          <p:cNvPr id="14" name="Group 140">
            <a:extLst>
              <a:ext uri="{FF2B5EF4-FFF2-40B4-BE49-F238E27FC236}">
                <a16:creationId xmlns:a16="http://schemas.microsoft.com/office/drawing/2014/main" id="{BD192F42-6153-4F04-AD83-0A65724EDEA6}"/>
              </a:ext>
            </a:extLst>
          </p:cNvPr>
          <p:cNvGrpSpPr>
            <a:grpSpLocks/>
          </p:cNvGrpSpPr>
          <p:nvPr/>
        </p:nvGrpSpPr>
        <p:grpSpPr bwMode="auto">
          <a:xfrm>
            <a:off x="2878589" y="5579296"/>
            <a:ext cx="6434821" cy="352967"/>
            <a:chOff x="2178" y="4045"/>
            <a:chExt cx="7686" cy="243"/>
          </a:xfrm>
        </p:grpSpPr>
        <p:sp>
          <p:nvSpPr>
            <p:cNvPr id="16" name="Rectangle 132">
              <a:extLst>
                <a:ext uri="{FF2B5EF4-FFF2-40B4-BE49-F238E27FC236}">
                  <a16:creationId xmlns:a16="http://schemas.microsoft.com/office/drawing/2014/main" id="{72105137-C3DD-4074-824C-6CC32AB24A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2" y="4045"/>
              <a:ext cx="2583" cy="243"/>
            </a:xfrm>
            <a:prstGeom prst="rect">
              <a:avLst/>
            </a:prstGeom>
            <a:solidFill>
              <a:srgbClr val="CC3300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grpSp>
          <p:nvGrpSpPr>
            <p:cNvPr id="17" name="Group 139">
              <a:extLst>
                <a:ext uri="{FF2B5EF4-FFF2-40B4-BE49-F238E27FC236}">
                  <a16:creationId xmlns:a16="http://schemas.microsoft.com/office/drawing/2014/main" id="{4511D30D-C951-447C-BC50-EC6F55E7F9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8" y="4045"/>
              <a:ext cx="7686" cy="241"/>
              <a:chOff x="2178" y="4045"/>
              <a:chExt cx="7686" cy="241"/>
            </a:xfrm>
          </p:grpSpPr>
          <p:sp>
            <p:nvSpPr>
              <p:cNvPr id="18" name="Rectangle 131">
                <a:extLst>
                  <a:ext uri="{FF2B5EF4-FFF2-40B4-BE49-F238E27FC236}">
                    <a16:creationId xmlns:a16="http://schemas.microsoft.com/office/drawing/2014/main" id="{204C9BA6-144F-42F6-BA14-06F34005A4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78" y="4045"/>
                <a:ext cx="2559" cy="241"/>
              </a:xfrm>
              <a:prstGeom prst="rect">
                <a:avLst/>
              </a:prstGeom>
              <a:solidFill>
                <a:srgbClr val="006600"/>
              </a:solidFill>
              <a:ln w="9525">
                <a:solidFill>
                  <a:srgbClr val="006600"/>
                </a:solidFill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19" name="Rectangle 133">
                <a:extLst>
                  <a:ext uri="{FF2B5EF4-FFF2-40B4-BE49-F238E27FC236}">
                    <a16:creationId xmlns:a16="http://schemas.microsoft.com/office/drawing/2014/main" id="{4F7B6A86-6F9E-42FB-A14F-5C10709936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05" y="4045"/>
                <a:ext cx="2559" cy="241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  <p:sp>
            <p:nvSpPr>
              <p:cNvPr id="20" name="AutoShape 134">
                <a:extLst>
                  <a:ext uri="{FF2B5EF4-FFF2-40B4-BE49-F238E27FC236}">
                    <a16:creationId xmlns:a16="http://schemas.microsoft.com/office/drawing/2014/main" id="{17AF516E-5DA6-4CCD-8A87-39285646A8B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910" y="4069"/>
                <a:ext cx="186" cy="187"/>
              </a:xfrm>
              <a:custGeom>
                <a:avLst/>
                <a:gdLst>
                  <a:gd name="T0" fmla="*/ 0 w 10000"/>
                  <a:gd name="T1" fmla="*/ 71 h 10000"/>
                  <a:gd name="T2" fmla="*/ 71 w 10000"/>
                  <a:gd name="T3" fmla="*/ 71 h 10000"/>
                  <a:gd name="T4" fmla="*/ 93 w 10000"/>
                  <a:gd name="T5" fmla="*/ 0 h 10000"/>
                  <a:gd name="T6" fmla="*/ 115 w 10000"/>
                  <a:gd name="T7" fmla="*/ 71 h 10000"/>
                  <a:gd name="T8" fmla="*/ 186 w 10000"/>
                  <a:gd name="T9" fmla="*/ 71 h 10000"/>
                  <a:gd name="T10" fmla="*/ 129 w 10000"/>
                  <a:gd name="T11" fmla="*/ 116 h 10000"/>
                  <a:gd name="T12" fmla="*/ 150 w 10000"/>
                  <a:gd name="T13" fmla="*/ 187 h 10000"/>
                  <a:gd name="T14" fmla="*/ 93 w 10000"/>
                  <a:gd name="T15" fmla="*/ 143 h 10000"/>
                  <a:gd name="T16" fmla="*/ 36 w 10000"/>
                  <a:gd name="T17" fmla="*/ 187 h 10000"/>
                  <a:gd name="T18" fmla="*/ 57 w 10000"/>
                  <a:gd name="T19" fmla="*/ 116 h 10000"/>
                  <a:gd name="T20" fmla="*/ 0 w 10000"/>
                  <a:gd name="T21" fmla="*/ 71 h 100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0000" h="10000">
                    <a:moveTo>
                      <a:pt x="0" y="3797"/>
                    </a:moveTo>
                    <a:lnTo>
                      <a:pt x="3817" y="3797"/>
                    </a:lnTo>
                    <a:lnTo>
                      <a:pt x="5000" y="0"/>
                    </a:lnTo>
                    <a:lnTo>
                      <a:pt x="6183" y="3797"/>
                    </a:lnTo>
                    <a:lnTo>
                      <a:pt x="10000" y="3797"/>
                    </a:lnTo>
                    <a:lnTo>
                      <a:pt x="6935" y="6203"/>
                    </a:lnTo>
                    <a:lnTo>
                      <a:pt x="8065" y="10000"/>
                    </a:lnTo>
                    <a:lnTo>
                      <a:pt x="5000" y="7647"/>
                    </a:lnTo>
                    <a:lnTo>
                      <a:pt x="1935" y="10000"/>
                    </a:lnTo>
                    <a:lnTo>
                      <a:pt x="3065" y="6203"/>
                    </a:lnTo>
                    <a:lnTo>
                      <a:pt x="0" y="3797"/>
                    </a:lnTo>
                    <a:close/>
                  </a:path>
                </a:pathLst>
              </a:custGeom>
              <a:solidFill>
                <a:srgbClr val="FFC000"/>
              </a:solidFill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350"/>
              </a:p>
            </p:txBody>
          </p:sp>
        </p:grpSp>
      </p:grpSp>
      <p:sp>
        <p:nvSpPr>
          <p:cNvPr id="21" name="ZoneTexte 4">
            <a:extLst>
              <a:ext uri="{FF2B5EF4-FFF2-40B4-BE49-F238E27FC236}">
                <a16:creationId xmlns:a16="http://schemas.microsoft.com/office/drawing/2014/main" id="{B8F816FB-974D-4A2E-9B1D-3928A1BB3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2629" y="3548927"/>
            <a:ext cx="7920879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7030A0"/>
                </a:solidFill>
                <a:latin typeface="Century Schoolbook" pitchFamily="18" charset="0"/>
              </a:rPr>
              <a:t>Par</a:t>
            </a:r>
            <a:r>
              <a:rPr lang="fr-FR" b="1" dirty="0">
                <a:solidFill>
                  <a:srgbClr val="7030A0"/>
                </a:solidFill>
                <a:latin typeface="Century Schoolbook" pitchFamily="18" charset="0"/>
              </a:rPr>
              <a:t> </a:t>
            </a:r>
          </a:p>
          <a:p>
            <a:pPr algn="ctr"/>
            <a:endParaRPr lang="fr-FR" sz="1100" b="1" dirty="0">
              <a:solidFill>
                <a:srgbClr val="7030A0"/>
              </a:solidFill>
              <a:latin typeface="Century Schoolbook" pitchFamily="18" charset="0"/>
            </a:endParaRPr>
          </a:p>
          <a:p>
            <a:pPr algn="ctr"/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Remon FOHOPA</a:t>
            </a:r>
          </a:p>
          <a:p>
            <a:pPr algn="ctr"/>
            <a:endParaRPr lang="fr-FR" sz="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fr-FR" sz="1600" b="1" dirty="0">
                <a:latin typeface="Comic Sans MS" panose="030F0702030302020204" pitchFamily="66" charset="0"/>
              </a:rPr>
              <a:t>CONTROLEUR DE GESTION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0192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65"/>
            <a:ext cx="10515600" cy="744583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CONTRIBUTION A </a:t>
            </a:r>
            <a:r>
              <a:rPr lang="en-ZA" b="1" dirty="0" err="1">
                <a:solidFill>
                  <a:schemeClr val="accent6">
                    <a:lumMod val="75000"/>
                  </a:schemeClr>
                </a:solidFill>
              </a:rPr>
              <a:t>l’ATTEINTE</a:t>
            </a:r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 DES RESULTATS DU MINEPAT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82464ADC-0B54-4C32-A581-B81541B1D112}"/>
              </a:ext>
            </a:extLst>
          </p:cNvPr>
          <p:cNvSpPr txBox="1"/>
          <p:nvPr/>
        </p:nvSpPr>
        <p:spPr>
          <a:xfrm>
            <a:off x="838200" y="985421"/>
            <a:ext cx="1035950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0000"/>
                </a:solidFill>
              </a:rPr>
              <a:t>EN MATIERE DE</a:t>
            </a:r>
            <a:r>
              <a:rPr lang="fr-FR" sz="2400" b="1" dirty="0">
                <a:solidFill>
                  <a:srgbClr val="00B0F0"/>
                </a:solidFill>
              </a:rPr>
              <a:t> </a:t>
            </a:r>
            <a:r>
              <a:rPr lang="fr-FR" sz="2400" b="1" dirty="0">
                <a:solidFill>
                  <a:srgbClr val="FF0000"/>
                </a:solidFill>
              </a:rPr>
              <a:t>RENFORCEMENT DU SUIVI DE L’ACTIVITE ECONOMIQUE: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La rédaction du rapport sur l’économie nationale en 2021;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L’élaboration des rapports sur le suivi de l’inflation au Cameroun;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La rédaction des rapports sur l’emploi et le secteur informel;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Le bouclage des comptes définitifs 2020 et provisoire 2021;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La réalisation des cadrages macroéconomiques pour la préparation du DOB et du Budget 2023;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La réalisation d’un rapport de synthèse sur le développement économique des régions du pays;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La production des rapports de suivi de la mise en œuvre de la SND30</a:t>
            </a:r>
            <a:r>
              <a:rPr lang="fr-FR" sz="2400" b="1" dirty="0">
                <a:solidFill>
                  <a:srgbClr val="00B0F0"/>
                </a:solidFill>
              </a:rPr>
              <a:t>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Le démarrage des travaux de production des comptes régionaux à partir des données de l’EESI3 et de l’ECAM5;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La production des perspectives de l’économie camerounaise</a:t>
            </a:r>
            <a:r>
              <a:rPr lang="fr-FR" sz="2400" b="1" dirty="0">
                <a:solidFill>
                  <a:srgbClr val="00B0F0"/>
                </a:solidFill>
              </a:rPr>
              <a:t>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207138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65"/>
            <a:ext cx="10515600" cy="744583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CONTRIBUTION A </a:t>
            </a:r>
            <a:r>
              <a:rPr lang="en-ZA" b="1" dirty="0" err="1">
                <a:solidFill>
                  <a:schemeClr val="accent6">
                    <a:lumMod val="75000"/>
                  </a:schemeClr>
                </a:solidFill>
              </a:rPr>
              <a:t>l’ATTEINTE</a:t>
            </a:r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 DES RESULTATS DU MINEPAT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82464ADC-0B54-4C32-A581-B81541B1D112}"/>
              </a:ext>
            </a:extLst>
          </p:cNvPr>
          <p:cNvSpPr txBox="1"/>
          <p:nvPr/>
        </p:nvSpPr>
        <p:spPr>
          <a:xfrm>
            <a:off x="838200" y="913948"/>
            <a:ext cx="1035950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0000"/>
                </a:solidFill>
              </a:rPr>
              <a:t>EN MATIERE DE PROGRAMMATION ET BUDGETISATION 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Renforcement du processus de maturation des projets et la tenue de plusieurs sessions du COTIE 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Renforcement de l’Accompagnement des administrations dans la centralisation des projets, l’élaboration des revues d’activités, des différents CDMT, du budget;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Tenue des rencontres des Conférences Elargies de Programmation Budgétaire et de Performance Associée (CEPB-PA);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Renforcement de l’appropriation des administrations sur les réformes budgétaires;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Tenue des différentes conférences budgétaires;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Production des différentes annexes à la Loi de finances 2023;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Renforcement de l’accompagnement des CTD dans le cadre de la budgétisation;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Etc.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182293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65"/>
            <a:ext cx="10515600" cy="744583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CONTRIBUTION A </a:t>
            </a:r>
            <a:r>
              <a:rPr lang="en-ZA" b="1" dirty="0" err="1">
                <a:solidFill>
                  <a:schemeClr val="accent6">
                    <a:lumMod val="75000"/>
                  </a:schemeClr>
                </a:solidFill>
              </a:rPr>
              <a:t>l’ATTEINTE</a:t>
            </a:r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 DES RESULTATS DU MINEPAT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82464ADC-0B54-4C32-A581-B81541B1D112}"/>
              </a:ext>
            </a:extLst>
          </p:cNvPr>
          <p:cNvSpPr txBox="1"/>
          <p:nvPr/>
        </p:nvSpPr>
        <p:spPr>
          <a:xfrm>
            <a:off x="838200" y="913948"/>
            <a:ext cx="103595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0000"/>
                </a:solidFill>
              </a:rPr>
              <a:t>EN MATIERE DE SUIVI ET DE CONTRÔLE DES INVESTISSEMENTS PUBLICS: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Réalisation de plusieurs missions de contrôle des investissements publics, des subventions, des FCP, ainsi que dans les CTD notamment pour les exercices 2020 et 2021;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Tenue des réunions de suivi participatif de l’exécution du bip aussi bien au niveau régional que départemental</a:t>
            </a:r>
            <a:r>
              <a:rPr lang="fr-FR" sz="2400" b="1" dirty="0">
                <a:solidFill>
                  <a:srgbClr val="00B0F0"/>
                </a:solidFill>
              </a:rPr>
              <a:t>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Tenue des rencontres du Suivi de l’exécution physico-financière du BIP 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Organisation des sessions du Comité national du suivi du BIP;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Etc.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2495966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65"/>
            <a:ext cx="10515600" cy="744583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CONTRIBUTION A </a:t>
            </a:r>
            <a:r>
              <a:rPr lang="en-ZA" b="1" dirty="0" err="1">
                <a:solidFill>
                  <a:schemeClr val="accent6">
                    <a:lumMod val="75000"/>
                  </a:schemeClr>
                </a:solidFill>
              </a:rPr>
              <a:t>l’ATTEINTE</a:t>
            </a:r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 DES RESULTATS DU MINEPAT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82464ADC-0B54-4C32-A581-B81541B1D112}"/>
              </a:ext>
            </a:extLst>
          </p:cNvPr>
          <p:cNvSpPr txBox="1"/>
          <p:nvPr/>
        </p:nvSpPr>
        <p:spPr>
          <a:xfrm>
            <a:off x="838200" y="913948"/>
            <a:ext cx="103595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FF0000"/>
                </a:solidFill>
              </a:rPr>
              <a:t>EN MATIERE DE PROMOTION DE L’APPROCHE HIMO ET DU PPP: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L’accompagnement de plusieurs communes dans le cadre de la réalisation des ouvrages démonstratifs HIMO;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La formation des personnels des communes et des PME sur la maîtrise des compétences en construction des bâtiments en matériaux locaux;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La production en collaboration avec le MINMAP, l’ARMP et le BIT, du projet de DAO type HIMO;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L’équipement du CARPA en vue de renforcer sa capacité pour le suivi des projets en PPP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La formation de plusieurs administrations sur les PPP en 2022;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Etc.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3868841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65"/>
            <a:ext cx="10515600" cy="744583"/>
          </a:xfrm>
        </p:spPr>
        <p:txBody>
          <a:bodyPr>
            <a:normAutofit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DIFFICULTES RENCONTREES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82464ADC-0B54-4C32-A581-B81541B1D112}"/>
              </a:ext>
            </a:extLst>
          </p:cNvPr>
          <p:cNvSpPr txBox="1"/>
          <p:nvPr/>
        </p:nvSpPr>
        <p:spPr>
          <a:xfrm>
            <a:off x="838200" y="913948"/>
            <a:ext cx="1035950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>
                <a:solidFill>
                  <a:srgbClr val="FF0000"/>
                </a:solidFill>
              </a:rPr>
              <a:t>Plusieurs difficultés ont notamment été rencontrées parmi lesquelles: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Le retard accusé dans l’exécution du budget en raison des problèmes de l’application PROBMIS;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Le faible niveau de ressources budgétisés pour plusieurs activités; ce qui amenait les structures a faire régulièrement recours au chapitre commun;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Le retard dans la mobilisation des ressources financières;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Les difficultés dans la contractualisation des marchés;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Les difficultés dans la mise à disposition des ressources financières aux structures rattachées; 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fr-FR" sz="2400" b="1" dirty="0"/>
              <a:t>Etc.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1400816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94044" y="1859339"/>
            <a:ext cx="66247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/>
              <a:t>MERCI DE VOTRE AIMABLE  ATTENTION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7A95365C-1D3F-4926-ADE6-34AD008B7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112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404"/>
            <a:ext cx="10515600" cy="744583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highlight>
                  <a:srgbClr val="0000FF"/>
                </a:highlight>
              </a:rPr>
              <a:t>PLAN DE LA PRESENTATION</a:t>
            </a:r>
            <a:endParaRPr lang="en-ZA" b="1" dirty="0">
              <a:solidFill>
                <a:schemeClr val="bg1"/>
              </a:solidFill>
              <a:highlight>
                <a:srgbClr val="0000FF"/>
              </a:highlight>
            </a:endParaRP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48D10E7-3B14-3673-E704-40670413FF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8350246"/>
              </p:ext>
            </p:extLst>
          </p:nvPr>
        </p:nvGraphicFramePr>
        <p:xfrm>
          <a:off x="1438261" y="829732"/>
          <a:ext cx="922360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21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65"/>
            <a:ext cx="10515600" cy="744583"/>
          </a:xfrm>
        </p:spPr>
        <p:txBody>
          <a:bodyPr>
            <a:normAutofit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PRESENTATION DU PROGRAMME 022 (1/5)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F46F41-8250-1252-AC4B-5E5004AAA57F}"/>
              </a:ext>
            </a:extLst>
          </p:cNvPr>
          <p:cNvSpPr txBox="1"/>
          <p:nvPr/>
        </p:nvSpPr>
        <p:spPr>
          <a:xfrm>
            <a:off x="740229" y="1112194"/>
            <a:ext cx="10613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35313" indent="-3135313"/>
            <a:r>
              <a:rPr lang="fr-FR" sz="2800" b="1" dirty="0">
                <a:solidFill>
                  <a:srgbClr val="00B050"/>
                </a:solidFill>
              </a:rPr>
              <a:t>INTITULE DU PROG. : </a:t>
            </a:r>
            <a:r>
              <a:rPr lang="fr-FR" sz="2800" b="1" dirty="0"/>
              <a:t>APPUI À LA TRANSFORMATION STRUCTURELLE POUR L'ACCÉLÉRATION DE LA CROISSANCE</a:t>
            </a:r>
            <a:endParaRPr lang="en-ZA" sz="2000" b="1" dirty="0"/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10BF19EC-A95C-4196-A0F1-1E98657D9EDA}"/>
              </a:ext>
            </a:extLst>
          </p:cNvPr>
          <p:cNvSpPr txBox="1"/>
          <p:nvPr/>
        </p:nvSpPr>
        <p:spPr>
          <a:xfrm>
            <a:off x="664655" y="2102795"/>
            <a:ext cx="106135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25" indent="-1698625"/>
            <a:r>
              <a:rPr lang="fr-FR" sz="2800" b="1" dirty="0">
                <a:solidFill>
                  <a:srgbClr val="00B050"/>
                </a:solidFill>
              </a:rPr>
              <a:t>OBJECTIF : </a:t>
            </a:r>
            <a:r>
              <a:rPr lang="fr-FR" sz="2800" b="1" dirty="0"/>
              <a:t>Contribuer à la transformation structurelle de l’économie en vue de l’accélération de la croissance économique</a:t>
            </a:r>
            <a:endParaRPr lang="en-ZA" sz="2000" b="1" dirty="0"/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ADF60A11-98B5-4F12-8CE5-A8C8F308C65F}"/>
              </a:ext>
            </a:extLst>
          </p:cNvPr>
          <p:cNvSpPr txBox="1"/>
          <p:nvPr/>
        </p:nvSpPr>
        <p:spPr>
          <a:xfrm>
            <a:off x="615355" y="3141729"/>
            <a:ext cx="109612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8863" indent="-2328863"/>
            <a:r>
              <a:rPr lang="fr-FR" sz="2800" b="1" dirty="0">
                <a:solidFill>
                  <a:srgbClr val="00B050"/>
                </a:solidFill>
              </a:rPr>
              <a:t>INDICATEURS (02) : </a:t>
            </a:r>
          </a:p>
          <a:p>
            <a:pPr marL="2328863"/>
            <a:r>
              <a:rPr lang="fr-FR" sz="2800" b="1" dirty="0"/>
              <a:t>- Proportion des projets du Programme d’Investissement Prioritaire (PIP) inscrits dans le budget de l’Etat;</a:t>
            </a:r>
          </a:p>
          <a:p>
            <a:pPr marL="2328863"/>
            <a:endParaRPr lang="fr-FR" sz="1200" b="1" dirty="0"/>
          </a:p>
          <a:p>
            <a:pPr marL="2328863"/>
            <a:r>
              <a:rPr lang="fr-FR" sz="2800" b="1" dirty="0"/>
              <a:t>- Taux d’exécution physique du BIP.</a:t>
            </a:r>
            <a:endParaRPr lang="en-ZA" sz="2000" b="1" dirty="0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C79B13E0-AF95-452D-AB93-1739F835147E}"/>
              </a:ext>
            </a:extLst>
          </p:cNvPr>
          <p:cNvSpPr txBox="1"/>
          <p:nvPr/>
        </p:nvSpPr>
        <p:spPr>
          <a:xfrm>
            <a:off x="664655" y="5098445"/>
            <a:ext cx="109612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8863" indent="-2328863"/>
            <a:r>
              <a:rPr lang="fr-FR" sz="2800" b="1" dirty="0">
                <a:solidFill>
                  <a:srgbClr val="00B050"/>
                </a:solidFill>
              </a:rPr>
              <a:t>ACTEURS DE LA MISE EN ŒUVRE DU PROGRAMME : </a:t>
            </a:r>
          </a:p>
          <a:p>
            <a:pPr marL="174625"/>
            <a:r>
              <a:rPr lang="fr-FR" sz="2800" b="1" dirty="0"/>
              <a:t>- Le DGEPIP, la DAPE, la DPPP, la DPIP, l’INS, le CARPA, le CC, le BMN, HIMO, PEPS</a:t>
            </a:r>
          </a:p>
          <a:p>
            <a:pPr marL="2328863"/>
            <a:endParaRPr lang="fr-FR" sz="1200" b="1" dirty="0"/>
          </a:p>
        </p:txBody>
      </p:sp>
    </p:spTree>
    <p:extLst>
      <p:ext uri="{BB962C8B-B14F-4D97-AF65-F5344CB8AC3E}">
        <p14:creationId xmlns:p14="http://schemas.microsoft.com/office/powerpoint/2010/main" val="348010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65"/>
            <a:ext cx="10515600" cy="744583"/>
          </a:xfrm>
        </p:spPr>
        <p:txBody>
          <a:bodyPr>
            <a:normAutofit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PRESENTATION DU PROGRAMME 022 (2/5)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F46F41-8250-1252-AC4B-5E5004AAA57F}"/>
              </a:ext>
            </a:extLst>
          </p:cNvPr>
          <p:cNvSpPr txBox="1"/>
          <p:nvPr/>
        </p:nvSpPr>
        <p:spPr>
          <a:xfrm>
            <a:off x="386441" y="849221"/>
            <a:ext cx="11615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IL SE DÉCLINE EN 7 ACTIONS OPÉRATIONNELLES  ET UNE ACTION SUPPORT</a:t>
            </a:r>
            <a:endParaRPr lang="en-ZA" sz="2000" b="1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1E1C576-9D18-4BE9-9E50-73F2119508D0}"/>
              </a:ext>
            </a:extLst>
          </p:cNvPr>
          <p:cNvGrpSpPr/>
          <p:nvPr/>
        </p:nvGrpSpPr>
        <p:grpSpPr>
          <a:xfrm>
            <a:off x="664656" y="1536033"/>
            <a:ext cx="10449032" cy="533757"/>
            <a:chOff x="664656" y="1829467"/>
            <a:chExt cx="10449032" cy="533757"/>
          </a:xfrm>
        </p:grpSpPr>
        <p:sp>
          <p:nvSpPr>
            <p:cNvPr id="7" name="TextBox 2">
              <a:extLst>
                <a:ext uri="{FF2B5EF4-FFF2-40B4-BE49-F238E27FC236}">
                  <a16:creationId xmlns:a16="http://schemas.microsoft.com/office/drawing/2014/main" id="{10BF19EC-A95C-4196-A0F1-1E98657D9EDA}"/>
                </a:ext>
              </a:extLst>
            </p:cNvPr>
            <p:cNvSpPr txBox="1"/>
            <p:nvPr/>
          </p:nvSpPr>
          <p:spPr>
            <a:xfrm>
              <a:off x="664656" y="1840004"/>
              <a:ext cx="5224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698625" indent="-1698625" algn="ctr"/>
              <a:r>
                <a:rPr lang="fr-FR" sz="2800" b="1" dirty="0">
                  <a:solidFill>
                    <a:srgbClr val="00B050"/>
                  </a:solidFill>
                </a:rPr>
                <a:t>ACTIONS</a:t>
              </a:r>
              <a:endParaRPr lang="en-ZA" sz="2000" b="1" dirty="0"/>
            </a:p>
          </p:txBody>
        </p:sp>
        <p:sp>
          <p:nvSpPr>
            <p:cNvPr id="9" name="TextBox 2">
              <a:extLst>
                <a:ext uri="{FF2B5EF4-FFF2-40B4-BE49-F238E27FC236}">
                  <a16:creationId xmlns:a16="http://schemas.microsoft.com/office/drawing/2014/main" id="{F174DB8F-1B24-4449-A8F6-3321AB4F8DC2}"/>
                </a:ext>
              </a:extLst>
            </p:cNvPr>
            <p:cNvSpPr txBox="1"/>
            <p:nvPr/>
          </p:nvSpPr>
          <p:spPr>
            <a:xfrm>
              <a:off x="5889172" y="1829467"/>
              <a:ext cx="5224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698625" indent="-1698625" algn="ctr"/>
              <a:r>
                <a:rPr lang="fr-FR" sz="2800" b="1" dirty="0">
                  <a:solidFill>
                    <a:srgbClr val="00B050"/>
                  </a:solidFill>
                </a:rPr>
                <a:t>OBJECTIFS</a:t>
              </a:r>
              <a:endParaRPr lang="en-ZA" sz="2000" b="1" dirty="0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64154E0-316F-42C9-8694-ADC2967C9DDF}"/>
              </a:ext>
            </a:extLst>
          </p:cNvPr>
          <p:cNvGrpSpPr/>
          <p:nvPr/>
        </p:nvGrpSpPr>
        <p:grpSpPr>
          <a:xfrm>
            <a:off x="664656" y="2069790"/>
            <a:ext cx="10449032" cy="1015663"/>
            <a:chOff x="664656" y="1829467"/>
            <a:chExt cx="10449032" cy="1015663"/>
          </a:xfrm>
        </p:grpSpPr>
        <p:sp>
          <p:nvSpPr>
            <p:cNvPr id="11" name="TextBox 2">
              <a:extLst>
                <a:ext uri="{FF2B5EF4-FFF2-40B4-BE49-F238E27FC236}">
                  <a16:creationId xmlns:a16="http://schemas.microsoft.com/office/drawing/2014/main" id="{B14614AA-1E96-4F95-B89D-E958A321CB42}"/>
                </a:ext>
              </a:extLst>
            </p:cNvPr>
            <p:cNvSpPr txBox="1"/>
            <p:nvPr/>
          </p:nvSpPr>
          <p:spPr>
            <a:xfrm>
              <a:off x="664656" y="1840004"/>
              <a:ext cx="5224516" cy="10002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1- </a:t>
              </a:r>
              <a:r>
                <a:rPr lang="fr-FR" sz="2400" b="1" dirty="0">
                  <a:latin typeface="+mj-lt"/>
                </a:rPr>
                <a:t>Renforcement de la surveillance économique et de la veille stratégique</a:t>
              </a:r>
              <a:r>
                <a:rPr lang="fr-FR" sz="2400" b="1" dirty="0"/>
                <a:t> </a:t>
              </a:r>
            </a:p>
            <a:p>
              <a:endParaRPr lang="en-ZA" sz="1100" b="1" dirty="0"/>
            </a:p>
          </p:txBody>
        </p:sp>
        <p:sp>
          <p:nvSpPr>
            <p:cNvPr id="12" name="TextBox 2">
              <a:extLst>
                <a:ext uri="{FF2B5EF4-FFF2-40B4-BE49-F238E27FC236}">
                  <a16:creationId xmlns:a16="http://schemas.microsoft.com/office/drawing/2014/main" id="{E6924C12-81CD-42DB-9CC5-8FF727A61DF4}"/>
                </a:ext>
              </a:extLst>
            </p:cNvPr>
            <p:cNvSpPr txBox="1"/>
            <p:nvPr/>
          </p:nvSpPr>
          <p:spPr>
            <a:xfrm>
              <a:off x="5889172" y="1829467"/>
              <a:ext cx="5224516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ZA" sz="2000" b="1" dirty="0"/>
                <a:t>- </a:t>
              </a:r>
              <a:r>
                <a:rPr lang="fr-FR" sz="2000" b="1" dirty="0"/>
                <a:t>Améliorer la connaissance de  la conjoncture nationale et internationale à court et à moyen terme et mieux anticiper son évolution</a:t>
              </a:r>
              <a:endParaRPr lang="en-ZA" sz="2000" b="1" dirty="0"/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381F3E60-7F97-47AB-9C97-A78B442DAC64}"/>
              </a:ext>
            </a:extLst>
          </p:cNvPr>
          <p:cNvGrpSpPr/>
          <p:nvPr/>
        </p:nvGrpSpPr>
        <p:grpSpPr>
          <a:xfrm>
            <a:off x="664656" y="3145002"/>
            <a:ext cx="10905606" cy="1015663"/>
            <a:chOff x="664656" y="1829467"/>
            <a:chExt cx="10905606" cy="1015663"/>
          </a:xfrm>
        </p:grpSpPr>
        <p:sp>
          <p:nvSpPr>
            <p:cNvPr id="14" name="TextBox 2">
              <a:extLst>
                <a:ext uri="{FF2B5EF4-FFF2-40B4-BE49-F238E27FC236}">
                  <a16:creationId xmlns:a16="http://schemas.microsoft.com/office/drawing/2014/main" id="{93919C5E-7FF8-48EC-9654-C8C8388AF48B}"/>
                </a:ext>
              </a:extLst>
            </p:cNvPr>
            <p:cNvSpPr txBox="1"/>
            <p:nvPr/>
          </p:nvSpPr>
          <p:spPr>
            <a:xfrm>
              <a:off x="664656" y="1840004"/>
              <a:ext cx="5224516" cy="10002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2- </a:t>
              </a:r>
              <a:r>
                <a:rPr lang="fr-FR" sz="2400" b="1" dirty="0">
                  <a:latin typeface="+mj-lt"/>
                </a:rPr>
                <a:t>Appui au développement des filières et à la production manufacturière</a:t>
              </a:r>
              <a:r>
                <a:rPr lang="fr-FR" sz="2400" b="1" dirty="0"/>
                <a:t> </a:t>
              </a:r>
            </a:p>
            <a:p>
              <a:endParaRPr lang="en-ZA" sz="1100" b="1" dirty="0"/>
            </a:p>
          </p:txBody>
        </p:sp>
        <p:sp>
          <p:nvSpPr>
            <p:cNvPr id="15" name="TextBox 2">
              <a:extLst>
                <a:ext uri="{FF2B5EF4-FFF2-40B4-BE49-F238E27FC236}">
                  <a16:creationId xmlns:a16="http://schemas.microsoft.com/office/drawing/2014/main" id="{941EC589-9599-413F-A177-ED08D2BCA529}"/>
                </a:ext>
              </a:extLst>
            </p:cNvPr>
            <p:cNvSpPr txBox="1"/>
            <p:nvPr/>
          </p:nvSpPr>
          <p:spPr>
            <a:xfrm>
              <a:off x="5889172" y="1829467"/>
              <a:ext cx="5681090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ZA" sz="2000" b="1" dirty="0"/>
                <a:t>- </a:t>
              </a:r>
              <a:r>
                <a:rPr lang="fr-FR" sz="2000" b="1" dirty="0"/>
                <a:t>Accroître la compétitivité des filières porteuses de croissance et renforcer la participation desdites filières dans les chaînes de valeurs mondiales</a:t>
              </a:r>
              <a:endParaRPr lang="en-ZA" sz="2000" b="1" dirty="0"/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D9A865F-B557-4BEA-9D79-CE6431D280D7}"/>
              </a:ext>
            </a:extLst>
          </p:cNvPr>
          <p:cNvGrpSpPr/>
          <p:nvPr/>
        </p:nvGrpSpPr>
        <p:grpSpPr>
          <a:xfrm>
            <a:off x="664656" y="4230751"/>
            <a:ext cx="10449032" cy="830997"/>
            <a:chOff x="664656" y="1829467"/>
            <a:chExt cx="10449032" cy="830997"/>
          </a:xfrm>
        </p:grpSpPr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7DDC6496-8CBE-4E83-B74F-B7B25D6F7A59}"/>
                </a:ext>
              </a:extLst>
            </p:cNvPr>
            <p:cNvSpPr txBox="1"/>
            <p:nvPr/>
          </p:nvSpPr>
          <p:spPr>
            <a:xfrm>
              <a:off x="664656" y="1840004"/>
              <a:ext cx="5224516" cy="8002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3-</a:t>
              </a:r>
              <a:r>
                <a:rPr lang="fr-FR" sz="2200" b="1" dirty="0"/>
                <a:t> </a:t>
              </a:r>
              <a:r>
                <a:rPr lang="fr-FR" sz="2250" b="1" dirty="0">
                  <a:latin typeface="+mj-lt"/>
                </a:rPr>
                <a:t>Renforcement de la préparation et de la maturation des projets d’</a:t>
              </a:r>
              <a:r>
                <a:rPr lang="fr-FR" sz="2250" b="1" dirty="0" err="1">
                  <a:latin typeface="+mj-lt"/>
                </a:rPr>
                <a:t>invest</a:t>
              </a:r>
              <a:r>
                <a:rPr lang="fr-FR" sz="2250" b="1" dirty="0">
                  <a:latin typeface="+mj-lt"/>
                </a:rPr>
                <a:t>. publics</a:t>
              </a:r>
              <a:r>
                <a:rPr lang="fr-FR" sz="2250" b="1" dirty="0"/>
                <a:t> </a:t>
              </a:r>
              <a:endParaRPr lang="en-ZA" sz="2250" b="1" dirty="0"/>
            </a:p>
          </p:txBody>
        </p:sp>
        <p:sp>
          <p:nvSpPr>
            <p:cNvPr id="18" name="TextBox 2">
              <a:extLst>
                <a:ext uri="{FF2B5EF4-FFF2-40B4-BE49-F238E27FC236}">
                  <a16:creationId xmlns:a16="http://schemas.microsoft.com/office/drawing/2014/main" id="{D16FDB07-6495-41A5-9814-ED0496D250FB}"/>
                </a:ext>
              </a:extLst>
            </p:cNvPr>
            <p:cNvSpPr txBox="1"/>
            <p:nvPr/>
          </p:nvSpPr>
          <p:spPr>
            <a:xfrm>
              <a:off x="5889172" y="1829467"/>
              <a:ext cx="5224516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ZA" sz="2400" b="1" dirty="0"/>
                <a:t>- </a:t>
              </a:r>
              <a:r>
                <a:rPr lang="fr-FR" sz="2400" b="1" dirty="0"/>
                <a:t>Améliorer la qualité des projets d’investissements publics du Cameroun</a:t>
              </a:r>
              <a:endParaRPr lang="en-ZA" sz="2400" b="1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C351D5CC-BC94-4151-9376-29659280B23F}"/>
              </a:ext>
            </a:extLst>
          </p:cNvPr>
          <p:cNvGrpSpPr/>
          <p:nvPr/>
        </p:nvGrpSpPr>
        <p:grpSpPr>
          <a:xfrm>
            <a:off x="664656" y="5246414"/>
            <a:ext cx="10449032" cy="1164699"/>
            <a:chOff x="664656" y="1829467"/>
            <a:chExt cx="10449032" cy="1164699"/>
          </a:xfrm>
        </p:grpSpPr>
        <p:sp>
          <p:nvSpPr>
            <p:cNvPr id="20" name="TextBox 2">
              <a:extLst>
                <a:ext uri="{FF2B5EF4-FFF2-40B4-BE49-F238E27FC236}">
                  <a16:creationId xmlns:a16="http://schemas.microsoft.com/office/drawing/2014/main" id="{0814A19E-C406-4432-944F-F9C2C1093CB0}"/>
                </a:ext>
              </a:extLst>
            </p:cNvPr>
            <p:cNvSpPr txBox="1"/>
            <p:nvPr/>
          </p:nvSpPr>
          <p:spPr>
            <a:xfrm>
              <a:off x="664656" y="1840004"/>
              <a:ext cx="5224516" cy="11541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4-</a:t>
              </a:r>
              <a:r>
                <a:rPr lang="fr-FR" sz="2200" b="1" dirty="0"/>
                <a:t> </a:t>
              </a:r>
              <a:r>
                <a:rPr lang="fr-FR" sz="2250" b="1" dirty="0">
                  <a:latin typeface="+mj-lt"/>
                </a:rPr>
                <a:t>Renforcement de l’efficacité de la programmation et de la budgétisation des projets d’investissements publics</a:t>
              </a:r>
              <a:r>
                <a:rPr lang="fr-FR" sz="2250" b="1" dirty="0"/>
                <a:t> </a:t>
              </a:r>
              <a:endParaRPr lang="en-ZA" sz="2250" b="1" dirty="0"/>
            </a:p>
          </p:txBody>
        </p:sp>
        <p:sp>
          <p:nvSpPr>
            <p:cNvPr id="21" name="TextBox 2">
              <a:extLst>
                <a:ext uri="{FF2B5EF4-FFF2-40B4-BE49-F238E27FC236}">
                  <a16:creationId xmlns:a16="http://schemas.microsoft.com/office/drawing/2014/main" id="{CBC18BCD-CF9F-413D-AE1B-7D7F69C560EF}"/>
                </a:ext>
              </a:extLst>
            </p:cNvPr>
            <p:cNvSpPr txBox="1"/>
            <p:nvPr/>
          </p:nvSpPr>
          <p:spPr>
            <a:xfrm>
              <a:off x="5889172" y="1829467"/>
              <a:ext cx="5224516" cy="11541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ZA" sz="2250" b="1" dirty="0"/>
                <a:t>- </a:t>
              </a:r>
              <a:r>
                <a:rPr lang="fr-FR" sz="2250" b="1" dirty="0"/>
                <a:t>Accroitre l'efficacité de la budgétisation des projets d'investissements publics</a:t>
              </a:r>
            </a:p>
            <a:p>
              <a:endParaRPr lang="en-ZA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7633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65"/>
            <a:ext cx="10515600" cy="744583"/>
          </a:xfrm>
        </p:spPr>
        <p:txBody>
          <a:bodyPr>
            <a:normAutofit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PRESENTATION DU PROGRAMME 022 (3/5)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1E1C576-9D18-4BE9-9E50-73F2119508D0}"/>
              </a:ext>
            </a:extLst>
          </p:cNvPr>
          <p:cNvGrpSpPr/>
          <p:nvPr/>
        </p:nvGrpSpPr>
        <p:grpSpPr>
          <a:xfrm>
            <a:off x="664656" y="988156"/>
            <a:ext cx="10449032" cy="533757"/>
            <a:chOff x="664656" y="1829467"/>
            <a:chExt cx="10449032" cy="533757"/>
          </a:xfrm>
        </p:grpSpPr>
        <p:sp>
          <p:nvSpPr>
            <p:cNvPr id="7" name="TextBox 2">
              <a:extLst>
                <a:ext uri="{FF2B5EF4-FFF2-40B4-BE49-F238E27FC236}">
                  <a16:creationId xmlns:a16="http://schemas.microsoft.com/office/drawing/2014/main" id="{10BF19EC-A95C-4196-A0F1-1E98657D9EDA}"/>
                </a:ext>
              </a:extLst>
            </p:cNvPr>
            <p:cNvSpPr txBox="1"/>
            <p:nvPr/>
          </p:nvSpPr>
          <p:spPr>
            <a:xfrm>
              <a:off x="664656" y="1840004"/>
              <a:ext cx="5224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698625" indent="-1698625" algn="ctr"/>
              <a:r>
                <a:rPr lang="fr-FR" sz="2800" b="1" dirty="0">
                  <a:solidFill>
                    <a:srgbClr val="00B050"/>
                  </a:solidFill>
                </a:rPr>
                <a:t>ACTIONS</a:t>
              </a:r>
              <a:endParaRPr lang="en-ZA" sz="2000" b="1" dirty="0"/>
            </a:p>
          </p:txBody>
        </p:sp>
        <p:sp>
          <p:nvSpPr>
            <p:cNvPr id="9" name="TextBox 2">
              <a:extLst>
                <a:ext uri="{FF2B5EF4-FFF2-40B4-BE49-F238E27FC236}">
                  <a16:creationId xmlns:a16="http://schemas.microsoft.com/office/drawing/2014/main" id="{F174DB8F-1B24-4449-A8F6-3321AB4F8DC2}"/>
                </a:ext>
              </a:extLst>
            </p:cNvPr>
            <p:cNvSpPr txBox="1"/>
            <p:nvPr/>
          </p:nvSpPr>
          <p:spPr>
            <a:xfrm>
              <a:off x="5889172" y="1829467"/>
              <a:ext cx="52245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698625" indent="-1698625" algn="ctr"/>
              <a:r>
                <a:rPr lang="fr-FR" sz="2800" b="1" dirty="0">
                  <a:solidFill>
                    <a:srgbClr val="00B050"/>
                  </a:solidFill>
                </a:rPr>
                <a:t>OBJECTIFS</a:t>
              </a:r>
              <a:endParaRPr lang="en-ZA" sz="2000" b="1" dirty="0"/>
            </a:p>
          </p:txBody>
        </p:sp>
      </p:grpSp>
      <p:grpSp>
        <p:nvGrpSpPr>
          <p:cNvPr id="10" name="Groupe 9">
            <a:extLst>
              <a:ext uri="{FF2B5EF4-FFF2-40B4-BE49-F238E27FC236}">
                <a16:creationId xmlns:a16="http://schemas.microsoft.com/office/drawing/2014/main" id="{664154E0-316F-42C9-8694-ADC2967C9DDF}"/>
              </a:ext>
            </a:extLst>
          </p:cNvPr>
          <p:cNvGrpSpPr/>
          <p:nvPr/>
        </p:nvGrpSpPr>
        <p:grpSpPr>
          <a:xfrm>
            <a:off x="829193" y="1589472"/>
            <a:ext cx="10449032" cy="815608"/>
            <a:chOff x="664656" y="1829467"/>
            <a:chExt cx="10449032" cy="815608"/>
          </a:xfrm>
        </p:grpSpPr>
        <p:sp>
          <p:nvSpPr>
            <p:cNvPr id="11" name="TextBox 2">
              <a:extLst>
                <a:ext uri="{FF2B5EF4-FFF2-40B4-BE49-F238E27FC236}">
                  <a16:creationId xmlns:a16="http://schemas.microsoft.com/office/drawing/2014/main" id="{B14614AA-1E96-4F95-B89D-E958A321CB42}"/>
                </a:ext>
              </a:extLst>
            </p:cNvPr>
            <p:cNvSpPr txBox="1"/>
            <p:nvPr/>
          </p:nvSpPr>
          <p:spPr>
            <a:xfrm>
              <a:off x="664656" y="1840004"/>
              <a:ext cx="5224516" cy="78483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100" b="1" dirty="0"/>
                <a:t>5- </a:t>
              </a:r>
              <a:r>
                <a:rPr lang="fr-FR" sz="2100" b="1" dirty="0">
                  <a:latin typeface="+mj-lt"/>
                </a:rPr>
                <a:t>Suivi, évaluation et contrôle de l'exécution du budget d'investissement public</a:t>
              </a:r>
              <a:r>
                <a:rPr lang="fr-FR" sz="2400" b="1" dirty="0"/>
                <a:t> </a:t>
              </a:r>
              <a:endParaRPr lang="en-ZA" b="1" dirty="0"/>
            </a:p>
          </p:txBody>
        </p:sp>
        <p:sp>
          <p:nvSpPr>
            <p:cNvPr id="12" name="TextBox 2">
              <a:extLst>
                <a:ext uri="{FF2B5EF4-FFF2-40B4-BE49-F238E27FC236}">
                  <a16:creationId xmlns:a16="http://schemas.microsoft.com/office/drawing/2014/main" id="{E6924C12-81CD-42DB-9CC5-8FF727A61DF4}"/>
                </a:ext>
              </a:extLst>
            </p:cNvPr>
            <p:cNvSpPr txBox="1"/>
            <p:nvPr/>
          </p:nvSpPr>
          <p:spPr>
            <a:xfrm>
              <a:off x="5889172" y="1829467"/>
              <a:ext cx="5224516" cy="81560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ZA" sz="2100" b="1" dirty="0"/>
                <a:t>- </a:t>
              </a:r>
              <a:r>
                <a:rPr lang="fr-FR" sz="2100" b="1" dirty="0"/>
                <a:t>Améliorer l’exécution des projets d'investissements publics</a:t>
              </a:r>
            </a:p>
            <a:p>
              <a:endParaRPr lang="fr-FR" sz="500" b="1" dirty="0"/>
            </a:p>
          </p:txBody>
        </p:sp>
      </p:grp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381F3E60-7F97-47AB-9C97-A78B442DAC64}"/>
              </a:ext>
            </a:extLst>
          </p:cNvPr>
          <p:cNvGrpSpPr/>
          <p:nvPr/>
        </p:nvGrpSpPr>
        <p:grpSpPr>
          <a:xfrm>
            <a:off x="829193" y="2616576"/>
            <a:ext cx="10905606" cy="841534"/>
            <a:chOff x="664656" y="1829467"/>
            <a:chExt cx="10905606" cy="841534"/>
          </a:xfrm>
        </p:grpSpPr>
        <p:sp>
          <p:nvSpPr>
            <p:cNvPr id="14" name="TextBox 2">
              <a:extLst>
                <a:ext uri="{FF2B5EF4-FFF2-40B4-BE49-F238E27FC236}">
                  <a16:creationId xmlns:a16="http://schemas.microsoft.com/office/drawing/2014/main" id="{93919C5E-7FF8-48EC-9654-C8C8388AF48B}"/>
                </a:ext>
              </a:extLst>
            </p:cNvPr>
            <p:cNvSpPr txBox="1"/>
            <p:nvPr/>
          </p:nvSpPr>
          <p:spPr>
            <a:xfrm>
              <a:off x="664656" y="1840004"/>
              <a:ext cx="5224516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6- </a:t>
              </a:r>
              <a:r>
                <a:rPr lang="fr-FR" sz="2400" b="1" dirty="0">
                  <a:latin typeface="+mj-lt"/>
                </a:rPr>
                <a:t>Promotion des partenariats publics-privés</a:t>
              </a:r>
              <a:r>
                <a:rPr lang="fr-FR" sz="2400" b="1" dirty="0"/>
                <a:t> </a:t>
              </a:r>
              <a:endParaRPr lang="en-ZA" b="1" dirty="0"/>
            </a:p>
          </p:txBody>
        </p:sp>
        <p:sp>
          <p:nvSpPr>
            <p:cNvPr id="15" name="TextBox 2">
              <a:extLst>
                <a:ext uri="{FF2B5EF4-FFF2-40B4-BE49-F238E27FC236}">
                  <a16:creationId xmlns:a16="http://schemas.microsoft.com/office/drawing/2014/main" id="{941EC589-9599-413F-A177-ED08D2BCA529}"/>
                </a:ext>
              </a:extLst>
            </p:cNvPr>
            <p:cNvSpPr txBox="1"/>
            <p:nvPr/>
          </p:nvSpPr>
          <p:spPr>
            <a:xfrm>
              <a:off x="5889172" y="1829467"/>
              <a:ext cx="568109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ZA" sz="2400" b="1" dirty="0"/>
                <a:t>- </a:t>
              </a:r>
              <a:r>
                <a:rPr lang="fr-FR" sz="2400" b="1" dirty="0"/>
                <a:t>Accroître le nombre de projets à réaliser en PPP</a:t>
              </a:r>
              <a:endParaRPr lang="en-ZA" sz="2800" b="1" dirty="0"/>
            </a:p>
          </p:txBody>
        </p: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D9A865F-B557-4BEA-9D79-CE6431D280D7}"/>
              </a:ext>
            </a:extLst>
          </p:cNvPr>
          <p:cNvGrpSpPr/>
          <p:nvPr/>
        </p:nvGrpSpPr>
        <p:grpSpPr>
          <a:xfrm>
            <a:off x="829192" y="3645545"/>
            <a:ext cx="10449033" cy="1210866"/>
            <a:chOff x="664655" y="1829467"/>
            <a:chExt cx="10449033" cy="1210866"/>
          </a:xfrm>
        </p:grpSpPr>
        <p:sp>
          <p:nvSpPr>
            <p:cNvPr id="17" name="TextBox 2">
              <a:extLst>
                <a:ext uri="{FF2B5EF4-FFF2-40B4-BE49-F238E27FC236}">
                  <a16:creationId xmlns:a16="http://schemas.microsoft.com/office/drawing/2014/main" id="{7DDC6496-8CBE-4E83-B74F-B7B25D6F7A59}"/>
                </a:ext>
              </a:extLst>
            </p:cNvPr>
            <p:cNvSpPr txBox="1"/>
            <p:nvPr/>
          </p:nvSpPr>
          <p:spPr>
            <a:xfrm>
              <a:off x="664655" y="1840004"/>
              <a:ext cx="5224517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7- </a:t>
              </a:r>
              <a:r>
                <a:rPr lang="fr-FR" sz="2400" b="1" dirty="0">
                  <a:latin typeface="+mj-lt"/>
                </a:rPr>
                <a:t>Promotion des approches à Haute Intensité de Main d’Œuvre (HIMO) dans les investissements publics</a:t>
              </a:r>
              <a:r>
                <a:rPr lang="fr-FR" sz="2400" b="1" dirty="0"/>
                <a:t> </a:t>
              </a:r>
              <a:endParaRPr lang="en-ZA" b="1" dirty="0"/>
            </a:p>
          </p:txBody>
        </p:sp>
        <p:sp>
          <p:nvSpPr>
            <p:cNvPr id="18" name="TextBox 2">
              <a:extLst>
                <a:ext uri="{FF2B5EF4-FFF2-40B4-BE49-F238E27FC236}">
                  <a16:creationId xmlns:a16="http://schemas.microsoft.com/office/drawing/2014/main" id="{D16FDB07-6495-41A5-9814-ED0496D250FB}"/>
                </a:ext>
              </a:extLst>
            </p:cNvPr>
            <p:cNvSpPr txBox="1"/>
            <p:nvPr/>
          </p:nvSpPr>
          <p:spPr>
            <a:xfrm>
              <a:off x="5889172" y="1829467"/>
              <a:ext cx="5224516" cy="11310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ZA" sz="2250" b="1" dirty="0"/>
                <a:t>- </a:t>
              </a:r>
              <a:r>
                <a:rPr lang="fr-FR" sz="2250" b="1" dirty="0"/>
                <a:t>Contribuer à la maîtrise des approches HIMO et leur utilisation pour la réalisation des investissements publics</a:t>
              </a:r>
              <a:endParaRPr lang="en-ZA" sz="2250" b="1" dirty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45F1EAF5-F821-4EC4-A913-2A2FBE9CB282}"/>
              </a:ext>
            </a:extLst>
          </p:cNvPr>
          <p:cNvGrpSpPr/>
          <p:nvPr/>
        </p:nvGrpSpPr>
        <p:grpSpPr>
          <a:xfrm>
            <a:off x="871484" y="4990194"/>
            <a:ext cx="10449032" cy="841534"/>
            <a:chOff x="664656" y="1829467"/>
            <a:chExt cx="10449032" cy="841534"/>
          </a:xfrm>
        </p:grpSpPr>
        <p:sp>
          <p:nvSpPr>
            <p:cNvPr id="20" name="TextBox 2">
              <a:extLst>
                <a:ext uri="{FF2B5EF4-FFF2-40B4-BE49-F238E27FC236}">
                  <a16:creationId xmlns:a16="http://schemas.microsoft.com/office/drawing/2014/main" id="{720E4B30-E732-414D-B401-B5277D0D8DE7}"/>
                </a:ext>
              </a:extLst>
            </p:cNvPr>
            <p:cNvSpPr txBox="1"/>
            <p:nvPr/>
          </p:nvSpPr>
          <p:spPr>
            <a:xfrm>
              <a:off x="664656" y="1840004"/>
              <a:ext cx="5224516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8- </a:t>
              </a:r>
              <a:r>
                <a:rPr lang="fr-FR" sz="2400" b="1" dirty="0">
                  <a:latin typeface="+mj-lt"/>
                </a:rPr>
                <a:t>Coordination et pilotage du programme</a:t>
              </a:r>
              <a:endParaRPr lang="en-ZA" b="1" dirty="0"/>
            </a:p>
          </p:txBody>
        </p:sp>
        <p:sp>
          <p:nvSpPr>
            <p:cNvPr id="21" name="TextBox 2">
              <a:extLst>
                <a:ext uri="{FF2B5EF4-FFF2-40B4-BE49-F238E27FC236}">
                  <a16:creationId xmlns:a16="http://schemas.microsoft.com/office/drawing/2014/main" id="{BEAE92A5-2B43-4790-B104-C5B6B825B1A9}"/>
                </a:ext>
              </a:extLst>
            </p:cNvPr>
            <p:cNvSpPr txBox="1"/>
            <p:nvPr/>
          </p:nvSpPr>
          <p:spPr>
            <a:xfrm>
              <a:off x="5889172" y="1829467"/>
              <a:ext cx="5224516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ZA" sz="2000" b="1" dirty="0"/>
                <a:t>- </a:t>
              </a:r>
              <a:r>
                <a:rPr lang="fr-FR" sz="2400" b="1" dirty="0"/>
                <a:t>Assurer l'efficacité de la mise en œuvre du programme</a:t>
              </a:r>
              <a:endParaRPr lang="en-ZA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2520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65"/>
            <a:ext cx="10515600" cy="744583"/>
          </a:xfrm>
        </p:spPr>
        <p:txBody>
          <a:bodyPr>
            <a:normAutofit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PRESENTATION DU PROGRAMME 022 (4/5)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D6DA306-AE3A-4A3D-9A86-C66F2AA4F32D}"/>
              </a:ext>
            </a:extLst>
          </p:cNvPr>
          <p:cNvSpPr txBox="1"/>
          <p:nvPr/>
        </p:nvSpPr>
        <p:spPr>
          <a:xfrm>
            <a:off x="1284514" y="980386"/>
            <a:ext cx="9622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REPARTITION DES RESSOURCES BUDGETAIRES DU PROGRAMME EN 2022 PAR NATURE ECONOMIQUE (En millions de FCFA)</a:t>
            </a:r>
          </a:p>
        </p:txBody>
      </p:sp>
      <p:graphicFrame>
        <p:nvGraphicFramePr>
          <p:cNvPr id="22" name="Graphique 21">
            <a:extLst>
              <a:ext uri="{FF2B5EF4-FFF2-40B4-BE49-F238E27FC236}">
                <a16:creationId xmlns:a16="http://schemas.microsoft.com/office/drawing/2014/main" id="{2DF1CA62-6CE8-4B5E-88FF-30490277D1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970866"/>
              </p:ext>
            </p:extLst>
          </p:nvPr>
        </p:nvGraphicFramePr>
        <p:xfrm>
          <a:off x="5529943" y="1877820"/>
          <a:ext cx="6139543" cy="4229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Graphique 22">
            <a:extLst>
              <a:ext uri="{FF2B5EF4-FFF2-40B4-BE49-F238E27FC236}">
                <a16:creationId xmlns:a16="http://schemas.microsoft.com/office/drawing/2014/main" id="{AE0F67C3-6EED-410A-8B2E-77F3B53E58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9618794"/>
              </p:ext>
            </p:extLst>
          </p:nvPr>
        </p:nvGraphicFramePr>
        <p:xfrm>
          <a:off x="304800" y="2296886"/>
          <a:ext cx="4865914" cy="3809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1309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9365"/>
            <a:ext cx="10515600" cy="744583"/>
          </a:xfrm>
        </p:spPr>
        <p:txBody>
          <a:bodyPr>
            <a:normAutofit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PRESENTATION DU PROGRAMME 022 (5/5)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D6DA306-AE3A-4A3D-9A86-C66F2AA4F32D}"/>
              </a:ext>
            </a:extLst>
          </p:cNvPr>
          <p:cNvSpPr txBox="1"/>
          <p:nvPr/>
        </p:nvSpPr>
        <p:spPr>
          <a:xfrm>
            <a:off x="1284514" y="980386"/>
            <a:ext cx="9622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COMPARAISON DES RESSOURCES BUDGETAIRES DU PROGRAMME PAR RAPPORT A 2018 (En millions de FCFA)</a:t>
            </a: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36B1D9A1-150A-45D1-945E-997FD2D52E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878869"/>
              </p:ext>
            </p:extLst>
          </p:nvPr>
        </p:nvGraphicFramePr>
        <p:xfrm>
          <a:off x="315687" y="2111829"/>
          <a:ext cx="5029200" cy="433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91A5FEC9-F342-43EB-B7A6-1E1A40D617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815789"/>
              </p:ext>
            </p:extLst>
          </p:nvPr>
        </p:nvGraphicFramePr>
        <p:xfrm>
          <a:off x="5431970" y="2057399"/>
          <a:ext cx="6444343" cy="4386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2418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971" y="140469"/>
            <a:ext cx="10515600" cy="744583"/>
          </a:xfrm>
        </p:spPr>
        <p:txBody>
          <a:bodyPr>
            <a:normAutofit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NIVEAU DE MISE EN OEUVRE DU PROGRAMME 022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4" name="Tableau 5">
            <a:extLst>
              <a:ext uri="{FF2B5EF4-FFF2-40B4-BE49-F238E27FC236}">
                <a16:creationId xmlns:a16="http://schemas.microsoft.com/office/drawing/2014/main" id="{9EB150BF-1F46-4DFE-8368-E3913FA775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808813"/>
              </p:ext>
            </p:extLst>
          </p:nvPr>
        </p:nvGraphicFramePr>
        <p:xfrm>
          <a:off x="930728" y="2525485"/>
          <a:ext cx="10330544" cy="163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0911">
                  <a:extLst>
                    <a:ext uri="{9D8B030D-6E8A-4147-A177-3AD203B41FA5}">
                      <a16:colId xmlns:a16="http://schemas.microsoft.com/office/drawing/2014/main" val="294557666"/>
                    </a:ext>
                  </a:extLst>
                </a:gridCol>
                <a:gridCol w="3819633">
                  <a:extLst>
                    <a:ext uri="{9D8B030D-6E8A-4147-A177-3AD203B41FA5}">
                      <a16:colId xmlns:a16="http://schemas.microsoft.com/office/drawing/2014/main" val="2719390726"/>
                    </a:ext>
                  </a:extLst>
                </a:gridCol>
              </a:tblGrid>
              <a:tr h="813605">
                <a:tc>
                  <a:txBody>
                    <a:bodyPr/>
                    <a:lstStyle/>
                    <a:p>
                      <a:r>
                        <a:rPr lang="fr-FR" sz="2400" dirty="0">
                          <a:solidFill>
                            <a:schemeClr val="tx1"/>
                          </a:solidFill>
                        </a:rPr>
                        <a:t>1- Proportion des projets du PIP inscrits dans le budget de l’Etat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>
                          <a:solidFill>
                            <a:schemeClr val="tx1"/>
                          </a:solidFill>
                        </a:rPr>
                        <a:t>54%*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4839819"/>
                  </a:ext>
                </a:extLst>
              </a:tr>
              <a:tr h="813605">
                <a:tc>
                  <a:txBody>
                    <a:bodyPr/>
                    <a:lstStyle/>
                    <a:p>
                      <a:r>
                        <a:rPr lang="fr-FR" sz="2400" b="1" dirty="0"/>
                        <a:t>2- Taux d’exécution physique du BIP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56,1% à fin SEPTEMBRE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771827"/>
                  </a:ext>
                </a:extLst>
              </a:tr>
            </a:tbl>
          </a:graphicData>
        </a:graphic>
      </p:graphicFrame>
      <p:sp>
        <p:nvSpPr>
          <p:cNvPr id="25" name="ZoneTexte 24">
            <a:extLst>
              <a:ext uri="{FF2B5EF4-FFF2-40B4-BE49-F238E27FC236}">
                <a16:creationId xmlns:a16="http://schemas.microsoft.com/office/drawing/2014/main" id="{2FE811B9-FCA8-4933-9CF5-F83CB067DAE5}"/>
              </a:ext>
            </a:extLst>
          </p:cNvPr>
          <p:cNvSpPr txBox="1"/>
          <p:nvPr/>
        </p:nvSpPr>
        <p:spPr>
          <a:xfrm>
            <a:off x="1480457" y="4593771"/>
            <a:ext cx="8588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*</a:t>
            </a:r>
            <a:r>
              <a:rPr lang="fr-FR" sz="2400" dirty="0"/>
              <a:t> Cette proportion donne la part des projets du PIP déjà inscrits en 2022 sur l’ensemble à inscrire sur la période 2022-2024 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894AE91-0860-4C14-A9C0-247EA70F52BB}"/>
              </a:ext>
            </a:extLst>
          </p:cNvPr>
          <p:cNvSpPr txBox="1"/>
          <p:nvPr/>
        </p:nvSpPr>
        <p:spPr>
          <a:xfrm>
            <a:off x="1480456" y="1128443"/>
            <a:ext cx="8588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EVALUATION DES INDICATEURS DU PROGRAMME</a:t>
            </a:r>
          </a:p>
        </p:txBody>
      </p:sp>
    </p:spTree>
    <p:extLst>
      <p:ext uri="{BB962C8B-B14F-4D97-AF65-F5344CB8AC3E}">
        <p14:creationId xmlns:p14="http://schemas.microsoft.com/office/powerpoint/2010/main" val="1396965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B3641C-F438-E925-EBF5-31A641E1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971" y="140469"/>
            <a:ext cx="10515600" cy="744583"/>
          </a:xfrm>
        </p:spPr>
        <p:txBody>
          <a:bodyPr>
            <a:normAutofit/>
          </a:bodyPr>
          <a:lstStyle/>
          <a:p>
            <a:pPr algn="ctr"/>
            <a:r>
              <a:rPr lang="en-ZA" b="1" dirty="0">
                <a:solidFill>
                  <a:schemeClr val="accent6">
                    <a:lumMod val="75000"/>
                  </a:schemeClr>
                </a:solidFill>
              </a:rPr>
              <a:t>NIVEAU DE MISE EN OEUVRE DU PROGRAMME 022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420FAA58-B0F6-497D-9E7C-71B2352D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287B2-59B8-442C-B7AA-EBCDA38FD4A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3" name="Tableau 23">
            <a:extLst>
              <a:ext uri="{FF2B5EF4-FFF2-40B4-BE49-F238E27FC236}">
                <a16:creationId xmlns:a16="http://schemas.microsoft.com/office/drawing/2014/main" id="{A9E35F96-EC24-4D98-9FDA-26B24F3AE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083080"/>
              </p:ext>
            </p:extLst>
          </p:nvPr>
        </p:nvGraphicFramePr>
        <p:xfrm>
          <a:off x="696686" y="768235"/>
          <a:ext cx="10352316" cy="605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07">
                  <a:extLst>
                    <a:ext uri="{9D8B030D-6E8A-4147-A177-3AD203B41FA5}">
                      <a16:colId xmlns:a16="http://schemas.microsoft.com/office/drawing/2014/main" val="1554057062"/>
                    </a:ext>
                  </a:extLst>
                </a:gridCol>
                <a:gridCol w="5561949">
                  <a:extLst>
                    <a:ext uri="{9D8B030D-6E8A-4147-A177-3AD203B41FA5}">
                      <a16:colId xmlns:a16="http://schemas.microsoft.com/office/drawing/2014/main" val="3279029033"/>
                    </a:ext>
                  </a:extLst>
                </a:gridCol>
                <a:gridCol w="1150493">
                  <a:extLst>
                    <a:ext uri="{9D8B030D-6E8A-4147-A177-3AD203B41FA5}">
                      <a16:colId xmlns:a16="http://schemas.microsoft.com/office/drawing/2014/main" val="2763899868"/>
                    </a:ext>
                  </a:extLst>
                </a:gridCol>
                <a:gridCol w="895608">
                  <a:extLst>
                    <a:ext uri="{9D8B030D-6E8A-4147-A177-3AD203B41FA5}">
                      <a16:colId xmlns:a16="http://schemas.microsoft.com/office/drawing/2014/main" val="2270656930"/>
                    </a:ext>
                  </a:extLst>
                </a:gridCol>
                <a:gridCol w="1250504">
                  <a:extLst>
                    <a:ext uri="{9D8B030D-6E8A-4147-A177-3AD203B41FA5}">
                      <a16:colId xmlns:a16="http://schemas.microsoft.com/office/drawing/2014/main" val="1228978492"/>
                    </a:ext>
                  </a:extLst>
                </a:gridCol>
                <a:gridCol w="1220555">
                  <a:extLst>
                    <a:ext uri="{9D8B030D-6E8A-4147-A177-3AD203B41FA5}">
                      <a16:colId xmlns:a16="http://schemas.microsoft.com/office/drawing/2014/main" val="541802710"/>
                    </a:ext>
                  </a:extLst>
                </a:gridCol>
              </a:tblGrid>
              <a:tr h="609142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ACTIONS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Nbre</a:t>
                      </a:r>
                      <a:r>
                        <a:rPr lang="fr-FR" sz="14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d’activités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Nbre de tâches</a:t>
                      </a: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Ressources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(en millions)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réalisation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9682079"/>
                  </a:ext>
                </a:extLst>
              </a:tr>
              <a:tr h="628445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Renforcement de la surveillance économique et de la veille stratégique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999,9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90,2%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8738333"/>
                  </a:ext>
                </a:extLst>
              </a:tr>
              <a:tr h="628445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Appui au développement des filières et à la production manufacturière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565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76,5%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87559985"/>
                  </a:ext>
                </a:extLst>
              </a:tr>
              <a:tr h="628445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Renforcement de la préparation et de la maturation des projets d’</a:t>
                      </a:r>
                      <a:r>
                        <a:rPr lang="fr-FR" b="1" dirty="0" err="1"/>
                        <a:t>invest</a:t>
                      </a:r>
                      <a:r>
                        <a:rPr lang="fr-FR" b="1" dirty="0"/>
                        <a:t>. publics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351,5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79,1%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2468733"/>
                  </a:ext>
                </a:extLst>
              </a:tr>
              <a:tr h="628445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Renforcement de l’efficacité de la programmation et de la budgétisation des projets d’investissements publics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3 264</a:t>
                      </a:r>
                    </a:p>
                    <a:p>
                      <a:pPr algn="ctr"/>
                      <a:r>
                        <a:rPr lang="fr-FR" sz="1400" b="1" dirty="0"/>
                        <a:t>(FINEX 2500, FCP 280)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99,5%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5505499"/>
                  </a:ext>
                </a:extLst>
              </a:tr>
              <a:tr h="628445">
                <a:tc>
                  <a:txBody>
                    <a:bodyPr/>
                    <a:lstStyle/>
                    <a:p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Suivi, évaluation et contrôle de l'exécution du budget d'investissement public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236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944,2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99%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7546601"/>
                  </a:ext>
                </a:extLst>
              </a:tr>
              <a:tr h="435954">
                <a:tc>
                  <a:txBody>
                    <a:bodyPr/>
                    <a:lstStyle/>
                    <a:p>
                      <a:r>
                        <a:rPr lang="fr-FR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Promotion des partenariats publics-privés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8849341"/>
                  </a:ext>
                </a:extLst>
              </a:tr>
              <a:tr h="628445">
                <a:tc>
                  <a:txBody>
                    <a:bodyPr/>
                    <a:lstStyle/>
                    <a:p>
                      <a:r>
                        <a:rPr lang="fr-F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Promotion des approches HIMO dans les investissements publics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30,6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8915360"/>
                  </a:ext>
                </a:extLst>
              </a:tr>
              <a:tr h="435954">
                <a:tc>
                  <a:txBody>
                    <a:bodyPr/>
                    <a:lstStyle/>
                    <a:p>
                      <a:r>
                        <a:rPr lang="fr-F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Coordination et pilotage du 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1573,4</a:t>
                      </a:r>
                    </a:p>
                    <a:p>
                      <a:pPr algn="ctr"/>
                      <a:r>
                        <a:rPr lang="fr-FR" sz="1400" b="1" dirty="0"/>
                        <a:t>(SAL. 1402)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4583990"/>
                  </a:ext>
                </a:extLst>
              </a:tr>
              <a:tr h="43595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475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7 828,6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/>
                        <a:t>95%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516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3777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Title"/>
</p:tagLst>
</file>

<file path=ppt/theme/theme1.xml><?xml version="1.0" encoding="utf-8"?>
<a:theme xmlns:a="http://schemas.openxmlformats.org/drawingml/2006/main" name="Ronds dans l’eau">
  <a:themeElements>
    <a:clrScheme name="Ronds dans l’eau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Ronds dans l’eau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onds dans l’eau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16520</TotalTime>
  <Words>1335</Words>
  <Application>Microsoft Office PowerPoint</Application>
  <PresentationFormat>Grand écran</PresentationFormat>
  <Paragraphs>203</Paragraphs>
  <Slides>15</Slides>
  <Notes>13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Schoolbook</vt:lpstr>
      <vt:lpstr>Comic Sans MS</vt:lpstr>
      <vt:lpstr>Tw Cen MT</vt:lpstr>
      <vt:lpstr>Wingdings</vt:lpstr>
      <vt:lpstr>Ronds dans l’eau</vt:lpstr>
      <vt:lpstr>Global Investor Call </vt:lpstr>
      <vt:lpstr>PLAN DE LA PRESENTATION</vt:lpstr>
      <vt:lpstr>PRESENTATION DU PROGRAMME 022 (1/5)</vt:lpstr>
      <vt:lpstr>PRESENTATION DU PROGRAMME 022 (2/5)</vt:lpstr>
      <vt:lpstr>PRESENTATION DU PROGRAMME 022 (3/5)</vt:lpstr>
      <vt:lpstr>PRESENTATION DU PROGRAMME 022 (4/5)</vt:lpstr>
      <vt:lpstr>PRESENTATION DU PROGRAMME 022 (5/5)</vt:lpstr>
      <vt:lpstr>NIVEAU DE MISE EN OEUVRE DU PROGRAMME 022</vt:lpstr>
      <vt:lpstr>NIVEAU DE MISE EN OEUVRE DU PROGRAMME 022</vt:lpstr>
      <vt:lpstr>CONTRIBUTION A l’ATTEINTE DES RESULTATS DU MINEPAT</vt:lpstr>
      <vt:lpstr>CONTRIBUTION A l’ATTEINTE DES RESULTATS DU MINEPAT</vt:lpstr>
      <vt:lpstr>CONTRIBUTION A l’ATTEINTE DES RESULTATS DU MINEPAT</vt:lpstr>
      <vt:lpstr>CONTRIBUTION A l’ATTEINTE DES RESULTATS DU MINEPAT</vt:lpstr>
      <vt:lpstr>DIFFICULTES RENCONTREES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ABOU MOUSSA</dc:creator>
  <cp:lastModifiedBy>CCPIP</cp:lastModifiedBy>
  <cp:revision>257</cp:revision>
  <cp:lastPrinted>2023-01-30T06:33:38Z</cp:lastPrinted>
  <dcterms:created xsi:type="dcterms:W3CDTF">2022-09-10T19:42:13Z</dcterms:created>
  <dcterms:modified xsi:type="dcterms:W3CDTF">2023-01-30T15:04:53Z</dcterms:modified>
</cp:coreProperties>
</file>