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handoutMasterIdLst>
    <p:handoutMasterId r:id="rId14"/>
  </p:handoutMasterIdLst>
  <p:sldIdLst>
    <p:sldId id="1088" r:id="rId2"/>
    <p:sldId id="866" r:id="rId3"/>
    <p:sldId id="283" r:id="rId4"/>
    <p:sldId id="839" r:id="rId5"/>
    <p:sldId id="844" r:id="rId6"/>
    <p:sldId id="845" r:id="rId7"/>
    <p:sldId id="853" r:id="rId8"/>
    <p:sldId id="859" r:id="rId9"/>
    <p:sldId id="1091" r:id="rId10"/>
    <p:sldId id="1098" r:id="rId11"/>
    <p:sldId id="1113" r:id="rId12"/>
  </p:sldIdLst>
  <p:sldSz cx="9144000" cy="6858000" type="screen4x3"/>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434" autoAdjust="0"/>
  </p:normalViewPr>
  <p:slideViewPr>
    <p:cSldViewPr>
      <p:cViewPr varScale="1">
        <p:scale>
          <a:sx n="70" d="100"/>
          <a:sy n="70"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7739" cy="511651"/>
          </a:xfrm>
          <a:prstGeom prst="rect">
            <a:avLst/>
          </a:prstGeom>
        </p:spPr>
        <p:txBody>
          <a:bodyPr vert="horz" lIns="94765" tIns="47383" rIns="94765" bIns="47383" rtlCol="0"/>
          <a:lstStyle>
            <a:lvl1pPr algn="l">
              <a:defRPr sz="1200"/>
            </a:lvl1pPr>
          </a:lstStyle>
          <a:p>
            <a:endParaRPr lang="fr-FR"/>
          </a:p>
        </p:txBody>
      </p:sp>
      <p:sp>
        <p:nvSpPr>
          <p:cNvPr id="3" name="Espace réservé de la date 2"/>
          <p:cNvSpPr>
            <a:spLocks noGrp="1"/>
          </p:cNvSpPr>
          <p:nvPr>
            <p:ph type="dt" sz="quarter" idx="1"/>
          </p:nvPr>
        </p:nvSpPr>
        <p:spPr>
          <a:xfrm>
            <a:off x="4023094" y="2"/>
            <a:ext cx="3077739" cy="511651"/>
          </a:xfrm>
          <a:prstGeom prst="rect">
            <a:avLst/>
          </a:prstGeom>
        </p:spPr>
        <p:txBody>
          <a:bodyPr vert="horz" lIns="94765" tIns="47383" rIns="94765" bIns="47383" rtlCol="0"/>
          <a:lstStyle>
            <a:lvl1pPr algn="r">
              <a:defRPr sz="1200"/>
            </a:lvl1pPr>
          </a:lstStyle>
          <a:p>
            <a:endParaRPr lang="fr-FR"/>
          </a:p>
        </p:txBody>
      </p:sp>
      <p:sp>
        <p:nvSpPr>
          <p:cNvPr id="4" name="Espace réservé du pied de page 3"/>
          <p:cNvSpPr>
            <a:spLocks noGrp="1"/>
          </p:cNvSpPr>
          <p:nvPr>
            <p:ph type="ftr" sz="quarter" idx="2"/>
          </p:nvPr>
        </p:nvSpPr>
        <p:spPr>
          <a:xfrm>
            <a:off x="2" y="9719600"/>
            <a:ext cx="3077739" cy="511651"/>
          </a:xfrm>
          <a:prstGeom prst="rect">
            <a:avLst/>
          </a:prstGeom>
        </p:spPr>
        <p:txBody>
          <a:bodyPr vert="horz" lIns="94765" tIns="47383" rIns="94765" bIns="4738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3094" y="9719600"/>
            <a:ext cx="3077739" cy="511651"/>
          </a:xfrm>
          <a:prstGeom prst="rect">
            <a:avLst/>
          </a:prstGeom>
        </p:spPr>
        <p:txBody>
          <a:bodyPr vert="horz" lIns="94765" tIns="47383" rIns="94765" bIns="47383" rtlCol="0" anchor="b"/>
          <a:lstStyle>
            <a:lvl1pPr algn="r">
              <a:defRPr sz="1200"/>
            </a:lvl1pPr>
          </a:lstStyle>
          <a:p>
            <a:fld id="{5332E93D-29CF-4E3A-9716-CF4517E8F9A9}" type="slidenum">
              <a:rPr lang="fr-FR" smtClean="0"/>
              <a:pPr/>
              <a:t>‹N°›</a:t>
            </a:fld>
            <a:endParaRPr lang="fr-FR"/>
          </a:p>
        </p:txBody>
      </p:sp>
    </p:spTree>
    <p:extLst>
      <p:ext uri="{BB962C8B-B14F-4D97-AF65-F5344CB8AC3E}">
        <p14:creationId xmlns="" xmlns:p14="http://schemas.microsoft.com/office/powerpoint/2010/main" val="16112200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8163" cy="512763"/>
          </a:xfrm>
          <a:prstGeom prst="rect">
            <a:avLst/>
          </a:prstGeom>
        </p:spPr>
        <p:txBody>
          <a:bodyPr vert="horz" lIns="91438" tIns="45719" rIns="91438" bIns="45719" rtlCol="0"/>
          <a:lstStyle>
            <a:lvl1pPr algn="l">
              <a:defRPr sz="1200"/>
            </a:lvl1pPr>
          </a:lstStyle>
          <a:p>
            <a:endParaRPr lang="fr-FR"/>
          </a:p>
        </p:txBody>
      </p:sp>
      <p:sp>
        <p:nvSpPr>
          <p:cNvPr id="3" name="Espace réservé de la date 2"/>
          <p:cNvSpPr>
            <a:spLocks noGrp="1"/>
          </p:cNvSpPr>
          <p:nvPr>
            <p:ph type="dt" idx="1"/>
          </p:nvPr>
        </p:nvSpPr>
        <p:spPr>
          <a:xfrm>
            <a:off x="4022726" y="1"/>
            <a:ext cx="3078163" cy="512763"/>
          </a:xfrm>
          <a:prstGeom prst="rect">
            <a:avLst/>
          </a:prstGeom>
        </p:spPr>
        <p:txBody>
          <a:bodyPr vert="horz" lIns="91438" tIns="45719" rIns="91438" bIns="45719" rtlCol="0"/>
          <a:lstStyle>
            <a:lvl1pPr algn="r">
              <a:defRPr sz="1200"/>
            </a:lvl1pPr>
          </a:lstStyle>
          <a:p>
            <a:endParaRPr lang="fr-FR"/>
          </a:p>
        </p:txBody>
      </p:sp>
      <p:sp>
        <p:nvSpPr>
          <p:cNvPr id="4" name="Espace réservé de l'image des diapositives 3"/>
          <p:cNvSpPr>
            <a:spLocks noGrp="1" noRot="1" noChangeAspect="1"/>
          </p:cNvSpPr>
          <p:nvPr>
            <p:ph type="sldImg" idx="2"/>
          </p:nvPr>
        </p:nvSpPr>
        <p:spPr>
          <a:xfrm>
            <a:off x="1250950" y="1279525"/>
            <a:ext cx="4600575" cy="3451225"/>
          </a:xfrm>
          <a:prstGeom prst="rect">
            <a:avLst/>
          </a:prstGeom>
          <a:noFill/>
          <a:ln w="12700">
            <a:solidFill>
              <a:prstClr val="black"/>
            </a:solidFill>
          </a:ln>
        </p:spPr>
        <p:txBody>
          <a:bodyPr vert="horz" lIns="91438" tIns="45719" rIns="91438" bIns="45719" rtlCol="0" anchor="ctr"/>
          <a:lstStyle/>
          <a:p>
            <a:endParaRPr lang="fr-FR"/>
          </a:p>
        </p:txBody>
      </p:sp>
      <p:sp>
        <p:nvSpPr>
          <p:cNvPr id="5" name="Espace réservé des commentaires 4"/>
          <p:cNvSpPr>
            <a:spLocks noGrp="1"/>
          </p:cNvSpPr>
          <p:nvPr>
            <p:ph type="body" sz="quarter" idx="3"/>
          </p:nvPr>
        </p:nvSpPr>
        <p:spPr>
          <a:xfrm>
            <a:off x="709614" y="4924425"/>
            <a:ext cx="5683249" cy="4029075"/>
          </a:xfrm>
          <a:prstGeom prst="rect">
            <a:avLst/>
          </a:prstGeom>
        </p:spPr>
        <p:txBody>
          <a:bodyPr vert="horz" lIns="91438" tIns="45719" rIns="91438" bIns="4571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720263"/>
            <a:ext cx="3078163" cy="512762"/>
          </a:xfrm>
          <a:prstGeom prst="rect">
            <a:avLst/>
          </a:prstGeom>
        </p:spPr>
        <p:txBody>
          <a:bodyPr vert="horz" lIns="91438" tIns="45719" rIns="91438" bIns="4571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2726" y="9720263"/>
            <a:ext cx="3078163" cy="512762"/>
          </a:xfrm>
          <a:prstGeom prst="rect">
            <a:avLst/>
          </a:prstGeom>
        </p:spPr>
        <p:txBody>
          <a:bodyPr vert="horz" lIns="91438" tIns="45719" rIns="91438" bIns="45719" rtlCol="0" anchor="b"/>
          <a:lstStyle>
            <a:lvl1pPr algn="r">
              <a:defRPr sz="1200"/>
            </a:lvl1pPr>
          </a:lstStyle>
          <a:p>
            <a:fld id="{82182CEC-A27F-4F77-9461-3176337351C8}" type="slidenum">
              <a:rPr lang="fr-FR" smtClean="0"/>
              <a:pPr/>
              <a:t>‹N°›</a:t>
            </a:fld>
            <a:endParaRPr lang="fr-FR"/>
          </a:p>
        </p:txBody>
      </p:sp>
    </p:spTree>
    <p:extLst>
      <p:ext uri="{BB962C8B-B14F-4D97-AF65-F5344CB8AC3E}">
        <p14:creationId xmlns="" xmlns:p14="http://schemas.microsoft.com/office/powerpoint/2010/main" val="285254582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 xmlns:p14="http://schemas.microsoft.com/office/powerpoint/2010/main" val="17814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37543A0-555F-41AB-9DFD-0CD2D6003C86}" type="datetime1">
              <a:rPr lang="fr-FR" smtClean="0"/>
              <a:pPr/>
              <a:t>29/01/2023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AB750C-B52D-4D71-B14E-BE5E03B08CE9}"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B3CE772-D6C5-4AAD-B55D-77B93923A30D}" type="datetime1">
              <a:rPr lang="fr-FR" smtClean="0"/>
              <a:pPr/>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AB750C-B52D-4D71-B14E-BE5E03B08CE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71AB750C-B52D-4D71-B14E-BE5E03B08CE9}"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0645FAC-8433-4EF9-BC88-3489FF4744A6}" type="datetime1">
              <a:rPr lang="fr-FR" smtClean="0"/>
              <a:pPr/>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78D2ABF-3D58-4F2E-813A-30782CE6A4F9}" type="datetime1">
              <a:rPr lang="fr-FR" smtClean="0"/>
              <a:pPr/>
              <a:t>29/01/2023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71AB750C-B52D-4D71-B14E-BE5E03B08CE9}"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D2CB988D-F582-4F52-82F6-F37D7BE6F875}" type="datetime1">
              <a:rPr lang="fr-FR" smtClean="0"/>
              <a:pPr/>
              <a:t>29/01/2023</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AB750C-B52D-4D71-B14E-BE5E03B08CE9}"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77C5220-C24C-4180-AC11-A2F294D040B2}" type="datetime1">
              <a:rPr lang="fr-FR" smtClean="0"/>
              <a:pPr/>
              <a:t>29/01/2023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AB750C-B52D-4D71-B14E-BE5E03B08CE9}"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63D0EA5F-B7C0-4E10-93FA-94959D3971E9}" type="datetime1">
              <a:rPr lang="fr-FR" smtClean="0"/>
              <a:pPr/>
              <a:t>29/01/2023</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71AB750C-B52D-4D71-B14E-BE5E03B08CE9}"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186503B-D928-4F3B-A7D6-630EB09DFBE6}" type="datetime1">
              <a:rPr lang="fr-FR" smtClean="0"/>
              <a:pPr/>
              <a:t>29/01/2023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71AB750C-B52D-4D71-B14E-BE5E03B08CE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F4EE583A-D0EB-42C3-AF19-5ED9E5547753}" type="datetime1">
              <a:rPr lang="fr-FR" smtClean="0"/>
              <a:pPr/>
              <a:t>29/01/2023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AB750C-B52D-4D71-B14E-BE5E03B08CE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AB750C-B52D-4D71-B14E-BE5E03B08CE9}"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00E4BF52-787C-43DC-B279-A9DFAB45AE35}" type="datetime1">
              <a:rPr lang="fr-FR" smtClean="0"/>
              <a:pPr/>
              <a:t>29/01/2023</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71AB750C-B52D-4D71-B14E-BE5E03B08CE9}"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34ECDDBE-470F-45F2-AE37-6E44267CA387}" type="datetime1">
              <a:rPr lang="fr-FR" smtClean="0"/>
              <a:pPr/>
              <a:t>29/01/2023</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C9911FC-75EF-4156-A3C7-069EF4A81D04}" type="datetime1">
              <a:rPr lang="fr-FR" smtClean="0"/>
              <a:pPr/>
              <a:t>29/01/2023</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AB750C-B52D-4D71-B14E-BE5E03B08CE9}"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logo"/>
          <p:cNvPicPr>
            <a:picLocks noChangeAspect="1" noChangeArrowheads="1"/>
          </p:cNvPicPr>
          <p:nvPr/>
        </p:nvPicPr>
        <p:blipFill>
          <a:blip r:embed="rId3"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4" cstate="print"/>
          <a:srcRect/>
          <a:stretch>
            <a:fillRect/>
          </a:stretch>
        </p:blipFill>
        <p:spPr bwMode="auto">
          <a:xfrm>
            <a:off x="7827488" y="188641"/>
            <a:ext cx="1137000" cy="1008112"/>
          </a:xfrm>
          <a:prstGeom prst="rect">
            <a:avLst/>
          </a:prstGeom>
          <a:noFill/>
          <a:ln w="9525">
            <a:noFill/>
            <a:miter lim="800000"/>
            <a:headEnd/>
            <a:tailEnd/>
          </a:ln>
        </p:spPr>
      </p:pic>
      <p:sp>
        <p:nvSpPr>
          <p:cNvPr id="12" name="Rectangle 2"/>
          <p:cNvSpPr txBox="1">
            <a:spLocks noChangeArrowheads="1"/>
          </p:cNvSpPr>
          <p:nvPr/>
        </p:nvSpPr>
        <p:spPr bwMode="auto">
          <a:xfrm>
            <a:off x="179512" y="2060848"/>
            <a:ext cx="8784976" cy="3011226"/>
          </a:xfrm>
          <a:prstGeom prst="rect">
            <a:avLst/>
          </a:prstGeom>
          <a:noFill/>
          <a:ln>
            <a:noFill/>
          </a:ln>
          <a:extLst/>
        </p:spPr>
        <p:txBody>
          <a:bodyPr lIns="92075" tIns="46038" rIns="92075" bIns="46038" anchor="b"/>
          <a:lstStyle/>
          <a:p>
            <a:pPr algn="ctr">
              <a:lnSpc>
                <a:spcPct val="150000"/>
              </a:lnSpc>
              <a:defRPr/>
            </a:pPr>
            <a:r>
              <a:rPr lang="fr-CM" sz="2800" b="1" i="1" dirty="0" smtClean="0"/>
              <a:t>DIFFICULTÉS DANS L’EXECUTION DU BUDGET DE FONCTIONNEMENT 2022 DU PRORAMME 022 ET  PERSPECTIVES POUR L’EXERCICE 2023</a:t>
            </a:r>
            <a:endParaRPr lang="fr-FR" sz="2800" dirty="0" smtClean="0"/>
          </a:p>
          <a:p>
            <a:pPr algn="ctr">
              <a:lnSpc>
                <a:spcPct val="90000"/>
              </a:lnSpc>
              <a:defRPr/>
            </a:pPr>
            <a:endParaRPr lang="fr-FR" sz="3000" b="1" dirty="0" smtClean="0">
              <a:solidFill>
                <a:srgbClr val="990000"/>
              </a:solidFill>
              <a:effectLst>
                <a:outerShdw blurRad="38100" dist="38100" dir="2700000" algn="tl">
                  <a:srgbClr val="000000"/>
                </a:outerShdw>
              </a:effectLst>
              <a:latin typeface="Bodoni MT" pitchFamily="18" charset="0"/>
            </a:endParaRP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1</a:t>
            </a:fld>
            <a:endParaRPr lang="fr-FR"/>
          </a:p>
        </p:txBody>
      </p:sp>
      <p:sp>
        <p:nvSpPr>
          <p:cNvPr id="8" name="Titre 7"/>
          <p:cNvSpPr>
            <a:spLocks noGrp="1"/>
          </p:cNvSpPr>
          <p:nvPr>
            <p:ph type="title"/>
          </p:nvPr>
        </p:nvSpPr>
        <p:spPr/>
        <p:txBody>
          <a:bodyPr>
            <a:normAutofit/>
          </a:bodyPr>
          <a:lstStyle/>
          <a:p>
            <a:r>
              <a:rPr lang="fr-FR" dirty="0" smtClean="0"/>
              <a:t>EXPOSE</a:t>
            </a:r>
            <a:endParaRPr lang="fr-FR" dirty="0"/>
          </a:p>
        </p:txBody>
      </p:sp>
    </p:spTree>
    <p:extLst>
      <p:ext uri="{BB962C8B-B14F-4D97-AF65-F5344CB8AC3E}">
        <p14:creationId xmlns="" xmlns:p14="http://schemas.microsoft.com/office/powerpoint/2010/main" val="5270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26"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80">
                                          <p:stCondLst>
                                            <p:cond delay="0"/>
                                          </p:stCondLst>
                                        </p:cTn>
                                        <p:tgtEl>
                                          <p:spTgt spid="12"/>
                                        </p:tgtEl>
                                      </p:cBhvr>
                                    </p:animEffect>
                                    <p:anim calcmode="lin" valueType="num">
                                      <p:cBhvr>
                                        <p:cTn id="1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8" dur="26">
                                          <p:stCondLst>
                                            <p:cond delay="650"/>
                                          </p:stCondLst>
                                        </p:cTn>
                                        <p:tgtEl>
                                          <p:spTgt spid="12"/>
                                        </p:tgtEl>
                                      </p:cBhvr>
                                      <p:to x="100000" y="60000"/>
                                    </p:animScale>
                                    <p:animScale>
                                      <p:cBhvr>
                                        <p:cTn id="19" dur="166" decel="50000">
                                          <p:stCondLst>
                                            <p:cond delay="676"/>
                                          </p:stCondLst>
                                        </p:cTn>
                                        <p:tgtEl>
                                          <p:spTgt spid="12"/>
                                        </p:tgtEl>
                                      </p:cBhvr>
                                      <p:to x="100000" y="100000"/>
                                    </p:animScale>
                                    <p:animScale>
                                      <p:cBhvr>
                                        <p:cTn id="20" dur="26">
                                          <p:stCondLst>
                                            <p:cond delay="1312"/>
                                          </p:stCondLst>
                                        </p:cTn>
                                        <p:tgtEl>
                                          <p:spTgt spid="12"/>
                                        </p:tgtEl>
                                      </p:cBhvr>
                                      <p:to x="100000" y="80000"/>
                                    </p:animScale>
                                    <p:animScale>
                                      <p:cBhvr>
                                        <p:cTn id="21" dur="166" decel="50000">
                                          <p:stCondLst>
                                            <p:cond delay="1338"/>
                                          </p:stCondLst>
                                        </p:cTn>
                                        <p:tgtEl>
                                          <p:spTgt spid="12"/>
                                        </p:tgtEl>
                                      </p:cBhvr>
                                      <p:to x="100000" y="100000"/>
                                    </p:animScale>
                                    <p:animScale>
                                      <p:cBhvr>
                                        <p:cTn id="22" dur="26">
                                          <p:stCondLst>
                                            <p:cond delay="1642"/>
                                          </p:stCondLst>
                                        </p:cTn>
                                        <p:tgtEl>
                                          <p:spTgt spid="12"/>
                                        </p:tgtEl>
                                      </p:cBhvr>
                                      <p:to x="100000" y="90000"/>
                                    </p:animScale>
                                    <p:animScale>
                                      <p:cBhvr>
                                        <p:cTn id="23" dur="166" decel="50000">
                                          <p:stCondLst>
                                            <p:cond delay="1668"/>
                                          </p:stCondLst>
                                        </p:cTn>
                                        <p:tgtEl>
                                          <p:spTgt spid="12"/>
                                        </p:tgtEl>
                                      </p:cBhvr>
                                      <p:to x="100000" y="100000"/>
                                    </p:animScale>
                                    <p:animScale>
                                      <p:cBhvr>
                                        <p:cTn id="24" dur="26">
                                          <p:stCondLst>
                                            <p:cond delay="1808"/>
                                          </p:stCondLst>
                                        </p:cTn>
                                        <p:tgtEl>
                                          <p:spTgt spid="12"/>
                                        </p:tgtEl>
                                      </p:cBhvr>
                                      <p:to x="100000" y="95000"/>
                                    </p:animScale>
                                    <p:animScale>
                                      <p:cBhvr>
                                        <p:cTn id="25"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M" sz="1800" b="1" i="1" dirty="0" smtClean="0"/>
              <a:t>RÉUNION DE COORDINATION DE LA DIRECTION</a:t>
            </a:r>
            <a:br>
              <a:rPr lang="fr-CM" sz="1800" b="1" i="1" dirty="0" smtClean="0"/>
            </a:br>
            <a:r>
              <a:rPr lang="fr-CM" sz="1800" b="1" i="1" dirty="0" smtClean="0"/>
              <a:t> GÉNÉRALE DE L’ÉCONOMIE</a:t>
            </a:r>
            <a:endParaRPr lang="fr-FR" sz="1800" dirty="0"/>
          </a:p>
        </p:txBody>
      </p:sp>
      <p:sp>
        <p:nvSpPr>
          <p:cNvPr id="3" name="Espace réservé du numéro de diapositive 2"/>
          <p:cNvSpPr>
            <a:spLocks noGrp="1"/>
          </p:cNvSpPr>
          <p:nvPr>
            <p:ph type="sldNum" sz="quarter" idx="12"/>
          </p:nvPr>
        </p:nvSpPr>
        <p:spPr/>
        <p:txBody>
          <a:bodyPr/>
          <a:lstStyle/>
          <a:p>
            <a:fld id="{71AB750C-B52D-4D71-B14E-BE5E03B08CE9}" type="slidenum">
              <a:rPr lang="fr-FR" smtClean="0"/>
              <a:pPr/>
              <a:t>10</a:t>
            </a:fld>
            <a:endParaRPr lang="fr-FR"/>
          </a:p>
        </p:txBody>
      </p:sp>
      <p:sp>
        <p:nvSpPr>
          <p:cNvPr id="4" name="Espace réservé du contenu 3"/>
          <p:cNvSpPr>
            <a:spLocks noGrp="1"/>
          </p:cNvSpPr>
          <p:nvPr>
            <p:ph sz="quarter" idx="1"/>
          </p:nvPr>
        </p:nvSpPr>
        <p:spPr/>
        <p:txBody>
          <a:bodyPr>
            <a:normAutofit/>
          </a:bodyPr>
          <a:lstStyle/>
          <a:p>
            <a:pPr algn="ctr">
              <a:buNone/>
            </a:pPr>
            <a:r>
              <a:rPr lang="fr-FR" b="1" dirty="0" smtClean="0"/>
              <a:t>CONCLUSION</a:t>
            </a:r>
          </a:p>
          <a:p>
            <a:pPr algn="just">
              <a:lnSpc>
                <a:spcPct val="150000"/>
              </a:lnSpc>
              <a:buNone/>
            </a:pPr>
            <a:r>
              <a:rPr lang="fr-FR" sz="2000" dirty="0" smtClean="0"/>
              <a:t>Au regard de tout ce qui précède il faut dire que tout gestionnaire devrait </a:t>
            </a:r>
            <a:r>
              <a:rPr lang="fr-FR" sz="2000" dirty="0" smtClean="0"/>
              <a:t> </a:t>
            </a:r>
            <a:r>
              <a:rPr lang="fr-FR" sz="2000" dirty="0" smtClean="0"/>
              <a:t>tenir compte des délais pour les déblocages et autres ; en effet afin d’éviter les difficultés rencontrées lors de </a:t>
            </a:r>
            <a:r>
              <a:rPr lang="fr-FR" sz="2000" smtClean="0"/>
              <a:t>l’exercice budgétaire </a:t>
            </a:r>
            <a:r>
              <a:rPr lang="fr-FR" sz="2000" dirty="0" smtClean="0"/>
              <a:t>2022, il serait prudent pour l’exercice budgétaire de 2023 qui s’annonce d’envoyer par exemple les demandes de déblocage 04 mois avant la programmation des activités car le MINFI peut prendre 01 mois ; le  traitement et le Contrôle financier 01 mois ; le payement 01 mois également.</a:t>
            </a:r>
          </a:p>
          <a:p>
            <a:endParaRPr lang="fr-FR" dirty="0"/>
          </a:p>
        </p:txBody>
      </p:sp>
      <p:pic>
        <p:nvPicPr>
          <p:cNvPr id="5" name="Picture 4" descr="cameroun_a"/>
          <p:cNvPicPr>
            <a:picLocks noChangeAspect="1" noChangeArrowheads="1" noCrop="1"/>
          </p:cNvPicPr>
          <p:nvPr/>
        </p:nvPicPr>
        <p:blipFill>
          <a:blip r:embed="rId2" cstate="print"/>
          <a:srcRect/>
          <a:stretch>
            <a:fillRect/>
          </a:stretch>
        </p:blipFill>
        <p:spPr bwMode="auto">
          <a:xfrm>
            <a:off x="7827488" y="188641"/>
            <a:ext cx="1137000" cy="1008112"/>
          </a:xfrm>
          <a:prstGeom prst="rect">
            <a:avLst/>
          </a:prstGeom>
          <a:noFill/>
          <a:ln w="9525">
            <a:noFill/>
            <a:miter lim="800000"/>
            <a:headEnd/>
            <a:tailEnd/>
          </a:ln>
        </p:spPr>
      </p:pic>
      <p:pic>
        <p:nvPicPr>
          <p:cNvPr id="6" name="Image 5" descr="logo"/>
          <p:cNvPicPr>
            <a:picLocks noChangeAspect="1" noChangeArrowheads="1"/>
          </p:cNvPicPr>
          <p:nvPr/>
        </p:nvPicPr>
        <p:blipFill>
          <a:blip r:embed="rId3" cstate="print"/>
          <a:srcRect/>
          <a:stretch>
            <a:fillRect/>
          </a:stretch>
        </p:blipFill>
        <p:spPr bwMode="auto">
          <a:xfrm>
            <a:off x="251521" y="188640"/>
            <a:ext cx="1177207" cy="954344"/>
          </a:xfrm>
          <a:prstGeom prst="rect">
            <a:avLst/>
          </a:prstGeom>
          <a:noFill/>
          <a:ln w="9525" algn="in">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M" sz="1800" b="1" i="1" dirty="0" smtClean="0"/>
              <a:t>RÉUNION DE COORDINATION DE LA DIRECTION </a:t>
            </a:r>
            <a:br>
              <a:rPr lang="fr-CM" sz="1800" b="1" i="1" dirty="0" smtClean="0"/>
            </a:br>
            <a:r>
              <a:rPr lang="fr-CM" sz="1800" b="1" i="1" dirty="0" smtClean="0"/>
              <a:t>GÉNÉRALE DE L’ÉCONOMIE</a:t>
            </a:r>
            <a:endParaRPr lang="fr-FR" sz="1800" dirty="0"/>
          </a:p>
        </p:txBody>
      </p:sp>
      <p:sp>
        <p:nvSpPr>
          <p:cNvPr id="3" name="Espace réservé du numéro de diapositive 2"/>
          <p:cNvSpPr>
            <a:spLocks noGrp="1"/>
          </p:cNvSpPr>
          <p:nvPr>
            <p:ph type="sldNum" sz="quarter" idx="12"/>
          </p:nvPr>
        </p:nvSpPr>
        <p:spPr/>
        <p:txBody>
          <a:bodyPr/>
          <a:lstStyle/>
          <a:p>
            <a:fld id="{71AB750C-B52D-4D71-B14E-BE5E03B08CE9}" type="slidenum">
              <a:rPr lang="fr-FR" smtClean="0"/>
              <a:pPr/>
              <a:t>11</a:t>
            </a:fld>
            <a:endParaRPr lang="fr-FR"/>
          </a:p>
        </p:txBody>
      </p:sp>
      <p:sp>
        <p:nvSpPr>
          <p:cNvPr id="4" name="Espace réservé du contenu 3"/>
          <p:cNvSpPr>
            <a:spLocks noGrp="1"/>
          </p:cNvSpPr>
          <p:nvPr>
            <p:ph sz="quarter" idx="1"/>
          </p:nvPr>
        </p:nvSpPr>
        <p:spPr/>
        <p:txBody>
          <a:bodyPr/>
          <a:lstStyle/>
          <a:p>
            <a:pPr lvl="0" algn="ctr">
              <a:buNone/>
              <a:defRPr/>
            </a:pPr>
            <a:r>
              <a:rPr lang="fr-FR" sz="9600" dirty="0" smtClean="0">
                <a:solidFill>
                  <a:srgbClr val="660066"/>
                </a:solidFill>
                <a:latin typeface="Algerian" panose="04020705040A02060702" pitchFamily="82" charset="0"/>
              </a:rPr>
              <a:t>FIN</a:t>
            </a:r>
          </a:p>
          <a:p>
            <a:pPr lvl="0" algn="ctr">
              <a:defRPr/>
            </a:pPr>
            <a:endParaRPr lang="fr-FR" sz="2000" dirty="0" smtClean="0">
              <a:solidFill>
                <a:srgbClr val="660066"/>
              </a:solidFill>
            </a:endParaRPr>
          </a:p>
          <a:p>
            <a:pPr lvl="0" algn="ctr">
              <a:buNone/>
              <a:defRPr/>
            </a:pPr>
            <a:r>
              <a:rPr lang="fr-FR" sz="7200" dirty="0" smtClean="0">
                <a:solidFill>
                  <a:srgbClr val="660066"/>
                </a:solidFill>
              </a:rPr>
              <a:t>MERCI DE VOTRE ATTENTION !</a:t>
            </a:r>
          </a:p>
          <a:p>
            <a:endParaRPr lang="fr-FR" dirty="0"/>
          </a:p>
        </p:txBody>
      </p:sp>
      <p:pic>
        <p:nvPicPr>
          <p:cNvPr id="5" name="Picture 4" descr="cameroun_a"/>
          <p:cNvPicPr>
            <a:picLocks noChangeAspect="1" noChangeArrowheads="1" noCrop="1"/>
          </p:cNvPicPr>
          <p:nvPr/>
        </p:nvPicPr>
        <p:blipFill>
          <a:blip r:embed="rId2" cstate="print"/>
          <a:srcRect/>
          <a:stretch>
            <a:fillRect/>
          </a:stretch>
        </p:blipFill>
        <p:spPr bwMode="auto">
          <a:xfrm>
            <a:off x="7827488" y="188641"/>
            <a:ext cx="1137000" cy="1008112"/>
          </a:xfrm>
          <a:prstGeom prst="rect">
            <a:avLst/>
          </a:prstGeom>
          <a:noFill/>
          <a:ln w="9525">
            <a:noFill/>
            <a:miter lim="800000"/>
            <a:headEnd/>
            <a:tailEnd/>
          </a:ln>
        </p:spPr>
      </p:pic>
      <p:pic>
        <p:nvPicPr>
          <p:cNvPr id="6" name="Image 5" descr="logo"/>
          <p:cNvPicPr>
            <a:picLocks noChangeAspect="1" noChangeArrowheads="1"/>
          </p:cNvPicPr>
          <p:nvPr/>
        </p:nvPicPr>
        <p:blipFill>
          <a:blip r:embed="rId3" cstate="print"/>
          <a:srcRect/>
          <a:stretch>
            <a:fillRect/>
          </a:stretch>
        </p:blipFill>
        <p:spPr bwMode="auto">
          <a:xfrm>
            <a:off x="251521" y="188640"/>
            <a:ext cx="1177207" cy="954344"/>
          </a:xfrm>
          <a:prstGeom prst="rect">
            <a:avLst/>
          </a:prstGeom>
          <a:noFill/>
          <a:ln w="9525" algn="in">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79513" y="1556791"/>
            <a:ext cx="8784976" cy="854217"/>
          </a:xfrm>
          <a:prstGeom prst="rect">
            <a:avLst/>
          </a:prstGeom>
          <a:solidFill>
            <a:schemeClr val="bg2"/>
          </a:solidFill>
        </p:spPr>
        <p:txBody>
          <a:bodyPr vert="horz" anchor="b">
            <a:normAutofit/>
          </a:bodyPr>
          <a:lstStyle/>
          <a:p>
            <a:pPr lvl="0" algn="ctr">
              <a:spcBef>
                <a:spcPct val="0"/>
              </a:spcBef>
              <a:defRPr/>
            </a:pPr>
            <a:r>
              <a:rPr lang="fr-FR" altLang="en-US" sz="2400" b="1" dirty="0" smtClean="0">
                <a:solidFill>
                  <a:srgbClr val="7030A0"/>
                </a:solidFill>
              </a:rPr>
              <a:t>PLAN DE L’EXPOSE</a:t>
            </a:r>
            <a:endParaRPr kumimoji="0" lang="fr-FR" sz="2400" b="1" i="0" u="none" strike="noStrike" kern="1200" cap="none" spc="0" normalizeH="0" baseline="0" noProof="0" dirty="0" smtClean="0">
              <a:ln>
                <a:noFill/>
              </a:ln>
              <a:solidFill>
                <a:srgbClr val="7030A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400" b="1" i="0" u="none" strike="noStrike" kern="1200" cap="none" spc="0" normalizeH="0" baseline="0" noProof="0" dirty="0" smtClean="0">
              <a:ln>
                <a:noFill/>
              </a:ln>
              <a:solidFill>
                <a:srgbClr val="7030A0"/>
              </a:solidFill>
              <a:effectLst/>
              <a:uLnTx/>
              <a:uFillTx/>
              <a:latin typeface="+mj-lt"/>
              <a:ea typeface="+mj-ea"/>
              <a:cs typeface="+mj-cs"/>
            </a:endParaRPr>
          </a:p>
        </p:txBody>
      </p:sp>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643042" y="285728"/>
            <a:ext cx="6105549" cy="785818"/>
          </a:xfrm>
          <a:solidFill>
            <a:schemeClr val="bg2"/>
          </a:solidFill>
        </p:spPr>
        <p:txBody>
          <a:bodyPr>
            <a:normAutofit fontScale="90000"/>
          </a:bodyPr>
          <a:lstStyle/>
          <a:p>
            <a:pPr>
              <a:defRPr/>
            </a:pPr>
            <a:r>
              <a:rPr lang="fr-CM" sz="1800" b="1" i="1" dirty="0" smtClean="0"/>
              <a:t>RÉUNION DE COORDINATION DE LA DIRECTION GÉNÉRALE DE L’ÉCONOMIE</a:t>
            </a:r>
            <a:r>
              <a:rPr lang="fr-FR" sz="1800" dirty="0" smtClean="0"/>
              <a:t/>
            </a:r>
            <a:br>
              <a:rPr lang="fr-FR" sz="1800" dirty="0" smtClean="0"/>
            </a:br>
            <a:endParaRPr lang="fr-FR" sz="1700" b="1" dirty="0" smtClean="0">
              <a:solidFill>
                <a:schemeClr val="tx1"/>
              </a:solidFill>
              <a:latin typeface="Arial Narrow" pitchFamily="34" charset="0"/>
            </a:endParaRPr>
          </a:p>
        </p:txBody>
      </p:sp>
      <p:sp>
        <p:nvSpPr>
          <p:cNvPr id="3" name="ZoneTexte 2"/>
          <p:cNvSpPr txBox="1"/>
          <p:nvPr/>
        </p:nvSpPr>
        <p:spPr>
          <a:xfrm>
            <a:off x="179512" y="2411010"/>
            <a:ext cx="8784976" cy="3785652"/>
          </a:xfrm>
          <a:prstGeom prst="rect">
            <a:avLst/>
          </a:prstGeom>
          <a:noFill/>
        </p:spPr>
        <p:txBody>
          <a:bodyPr wrap="square" rtlCol="0">
            <a:spAutoFit/>
          </a:bodyPr>
          <a:lstStyle/>
          <a:p>
            <a:pPr algn="just">
              <a:lnSpc>
                <a:spcPct val="150000"/>
              </a:lnSpc>
              <a:buClr>
                <a:srgbClr val="7030A0"/>
              </a:buClr>
            </a:pPr>
            <a:r>
              <a:rPr lang="fr-FR" sz="2000" b="1" dirty="0">
                <a:latin typeface="Calibri" pitchFamily="34" charset="0"/>
                <a:sym typeface="Webdings" pitchFamily="18" charset="2"/>
              </a:rPr>
              <a:t>Introduction</a:t>
            </a:r>
          </a:p>
          <a:p>
            <a:pPr algn="just">
              <a:lnSpc>
                <a:spcPct val="150000"/>
              </a:lnSpc>
              <a:buClr>
                <a:srgbClr val="7030A0"/>
              </a:buClr>
            </a:pPr>
            <a:r>
              <a:rPr lang="fr-FR" sz="2000" b="1" dirty="0">
                <a:solidFill>
                  <a:srgbClr val="7030A0"/>
                </a:solidFill>
                <a:latin typeface="Calibri" pitchFamily="34" charset="0"/>
              </a:rPr>
              <a:t>I.       </a:t>
            </a:r>
            <a:r>
              <a:rPr lang="fr-FR" sz="2000" b="1" dirty="0" smtClean="0">
                <a:solidFill>
                  <a:srgbClr val="7030A0"/>
                </a:solidFill>
                <a:latin typeface="Calibri" pitchFamily="34" charset="0"/>
              </a:rPr>
              <a:t>Difficultés rencontrés dans l’exécution du budget 2022</a:t>
            </a:r>
            <a:endParaRPr lang="fr-FR" sz="2000" b="1" dirty="0">
              <a:latin typeface="Calibri" pitchFamily="34" charset="0"/>
            </a:endParaRPr>
          </a:p>
          <a:p>
            <a:pPr marL="0" lvl="1">
              <a:spcBef>
                <a:spcPct val="20000"/>
              </a:spcBef>
              <a:buClr>
                <a:schemeClr val="accent1"/>
              </a:buClr>
              <a:buSzPct val="85000"/>
            </a:pPr>
            <a:r>
              <a:rPr lang="fr-FR" sz="2000" b="1" dirty="0" smtClean="0">
                <a:solidFill>
                  <a:srgbClr val="7030A0"/>
                </a:solidFill>
                <a:latin typeface="Calibri" pitchFamily="34" charset="0"/>
              </a:rPr>
              <a:t>II.     </a:t>
            </a:r>
            <a:r>
              <a:rPr lang="fr-FR" sz="2000" b="1" dirty="0" smtClean="0">
                <a:latin typeface="Calibri" pitchFamily="34" charset="0"/>
              </a:rPr>
              <a:t> Perspectives pour l’exercice du budget 2023</a:t>
            </a:r>
            <a:endParaRPr lang="fr-FR" sz="2000" b="1" dirty="0">
              <a:latin typeface="Calibri" pitchFamily="34" charset="0"/>
            </a:endParaRPr>
          </a:p>
          <a:p>
            <a:pPr marL="0" lvl="1">
              <a:spcBef>
                <a:spcPct val="20000"/>
              </a:spcBef>
              <a:buClr>
                <a:schemeClr val="accent1"/>
              </a:buClr>
              <a:buSzPct val="85000"/>
            </a:pPr>
            <a:r>
              <a:rPr lang="fr-FR" sz="2000" b="1" dirty="0" smtClean="0">
                <a:solidFill>
                  <a:srgbClr val="7030A0"/>
                </a:solidFill>
                <a:latin typeface="Calibri" pitchFamily="34" charset="0"/>
              </a:rPr>
              <a:t>III.     Quelques cas pratiques</a:t>
            </a:r>
            <a:endParaRPr lang="fr-FR" sz="2000" b="1" dirty="0" smtClean="0">
              <a:latin typeface="Calibri" pitchFamily="34" charset="0"/>
            </a:endParaRPr>
          </a:p>
          <a:p>
            <a:pPr marL="471488" lvl="2">
              <a:spcBef>
                <a:spcPct val="20000"/>
              </a:spcBef>
              <a:buClr>
                <a:srgbClr val="7030A0"/>
              </a:buClr>
              <a:buSzPct val="85000"/>
            </a:pPr>
            <a:r>
              <a:rPr lang="fr-FR" sz="2000" b="1" dirty="0" smtClean="0">
                <a:solidFill>
                  <a:srgbClr val="7030A0"/>
                </a:solidFill>
                <a:latin typeface="Calibri" pitchFamily="34" charset="0"/>
              </a:rPr>
              <a:t>III.1.    ordre de mission</a:t>
            </a:r>
            <a:endParaRPr lang="fr-FR" sz="2000" b="1" dirty="0">
              <a:latin typeface="Calibri" pitchFamily="34" charset="0"/>
            </a:endParaRPr>
          </a:p>
          <a:p>
            <a:pPr marL="471488" lvl="2">
              <a:spcBef>
                <a:spcPct val="20000"/>
              </a:spcBef>
              <a:buClr>
                <a:srgbClr val="7030A0"/>
              </a:buClr>
              <a:buSzPct val="85000"/>
            </a:pPr>
            <a:r>
              <a:rPr lang="fr-FR" sz="2000" b="1" dirty="0" smtClean="0">
                <a:solidFill>
                  <a:srgbClr val="7030A0"/>
                </a:solidFill>
                <a:latin typeface="Calibri" pitchFamily="34" charset="0"/>
              </a:rPr>
              <a:t>III.2.    biens et services et carburant par bon de commande administratifs</a:t>
            </a:r>
            <a:r>
              <a:rPr lang="fr-BE" sz="2000" b="1" dirty="0" smtClean="0">
                <a:solidFill>
                  <a:srgbClr val="660066"/>
                </a:solidFill>
                <a:latin typeface="Arial" panose="020B0604020202020204" pitchFamily="34" charset="0"/>
                <a:cs typeface="Arial" panose="020B0604020202020204" pitchFamily="34" charset="0"/>
              </a:rPr>
              <a:t> </a:t>
            </a:r>
            <a:endParaRPr lang="fr-FR" sz="2000" b="1" dirty="0">
              <a:latin typeface="Calibri" pitchFamily="34" charset="0"/>
            </a:endParaRPr>
          </a:p>
          <a:p>
            <a:pPr marL="0" lvl="1">
              <a:spcBef>
                <a:spcPct val="20000"/>
              </a:spcBef>
              <a:buClr>
                <a:schemeClr val="accent1"/>
              </a:buClr>
              <a:buSzPct val="85000"/>
            </a:pPr>
            <a:r>
              <a:rPr lang="fr-FR" sz="2000" b="1" dirty="0" smtClean="0">
                <a:latin typeface="Calibri" pitchFamily="34" charset="0"/>
              </a:rPr>
              <a:t>Conclusion</a:t>
            </a:r>
            <a:endParaRPr lang="fr-FR" sz="2000" b="1" dirty="0">
              <a:latin typeface="Calibri" pitchFamily="34" charset="0"/>
            </a:endParaRPr>
          </a:p>
          <a:p>
            <a:pPr algn="just">
              <a:lnSpc>
                <a:spcPct val="150000"/>
              </a:lnSpc>
            </a:pPr>
            <a:endParaRPr lang="fr-FR" sz="2000" dirty="0">
              <a:latin typeface="Calibri" panose="020F0502020204030204" pitchFamily="34" charset="0"/>
            </a:endParaRPr>
          </a:p>
          <a:p>
            <a:pPr algn="just">
              <a:lnSpc>
                <a:spcPct val="150000"/>
              </a:lnSpc>
            </a:pPr>
            <a:endParaRPr lang="fr-FR" sz="2000" dirty="0">
              <a:latin typeface="Calibri" panose="020F0502020204030204" pitchFamily="34" charset="0"/>
            </a:endParaRP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2</a:t>
            </a:fld>
            <a:endParaRPr lang="fr-FR"/>
          </a:p>
        </p:txBody>
      </p:sp>
    </p:spTree>
    <p:extLst>
      <p:ext uri="{BB962C8B-B14F-4D97-AF65-F5344CB8AC3E}">
        <p14:creationId xmlns="" xmlns:p14="http://schemas.microsoft.com/office/powerpoint/2010/main" val="409722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79513" y="1556791"/>
            <a:ext cx="8784974" cy="854217"/>
          </a:xfrm>
          <a:prstGeom prst="rect">
            <a:avLst/>
          </a:prstGeom>
          <a:solidFill>
            <a:schemeClr val="bg2"/>
          </a:solidFill>
        </p:spPr>
        <p:txBody>
          <a:bodyPr vert="horz" anchor="b">
            <a:normAutofit/>
          </a:bodyPr>
          <a:lstStyle/>
          <a:p>
            <a:pPr lvl="0" algn="ctr">
              <a:spcBef>
                <a:spcPct val="0"/>
              </a:spcBef>
              <a:defRPr/>
            </a:pPr>
            <a:r>
              <a:rPr lang="fr-FR" altLang="en-US" sz="2400" b="1" dirty="0" smtClean="0">
                <a:solidFill>
                  <a:srgbClr val="7030A0"/>
                </a:solidFill>
              </a:rPr>
              <a:t>INTRODUCTION</a:t>
            </a:r>
            <a:endParaRPr lang="fr-FR" sz="2400" b="1" dirty="0">
              <a:solidFill>
                <a:srgbClr val="7030A0"/>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400" b="1" i="0" u="none" strike="noStrike" kern="1200" cap="none" spc="0" normalizeH="0" baseline="0" noProof="0" dirty="0" smtClean="0">
              <a:ln>
                <a:noFill/>
              </a:ln>
              <a:solidFill>
                <a:srgbClr val="660066"/>
              </a:solidFill>
              <a:effectLst/>
              <a:uLnTx/>
              <a:uFillTx/>
              <a:latin typeface="+mj-lt"/>
              <a:ea typeface="+mj-ea"/>
              <a:cs typeface="+mj-cs"/>
            </a:endParaRPr>
          </a:p>
        </p:txBody>
      </p:sp>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562794" y="214290"/>
            <a:ext cx="6105549" cy="773262"/>
          </a:xfrm>
          <a:solidFill>
            <a:schemeClr val="bg2"/>
          </a:solidFill>
        </p:spPr>
        <p:txBody>
          <a:bodyPr>
            <a:normAutofit fontScale="90000"/>
          </a:bodyPr>
          <a:lstStyle/>
          <a:p>
            <a:pPr>
              <a:defRPr/>
            </a:pPr>
            <a:r>
              <a:rPr lang="fr-CM" sz="1800" b="1" i="1" dirty="0" smtClean="0"/>
              <a:t/>
            </a:r>
            <a:br>
              <a:rPr lang="fr-CM" sz="1800" b="1" i="1" dirty="0" smtClean="0"/>
            </a:br>
            <a:r>
              <a:rPr lang="fr-CM" sz="1800" b="1" i="1" dirty="0" smtClean="0"/>
              <a:t/>
            </a:r>
            <a:br>
              <a:rPr lang="fr-CM" sz="1800" b="1" i="1" dirty="0" smtClean="0"/>
            </a:br>
            <a:r>
              <a:rPr lang="fr-CM" sz="1800" b="1" i="1" dirty="0" smtClean="0"/>
              <a:t/>
            </a:r>
            <a:br>
              <a:rPr lang="fr-CM" sz="1800" b="1" i="1" dirty="0" smtClean="0"/>
            </a:br>
            <a:r>
              <a:rPr lang="fr-CM" sz="1800" b="1" i="1" dirty="0" smtClean="0"/>
              <a:t/>
            </a:r>
            <a:br>
              <a:rPr lang="fr-CM" sz="1800" b="1" i="1" dirty="0" smtClean="0"/>
            </a:br>
            <a:r>
              <a:rPr lang="fr-CM" sz="1800" b="1" i="1" dirty="0" smtClean="0"/>
              <a:t/>
            </a:r>
            <a:br>
              <a:rPr lang="fr-CM" sz="1800" b="1" i="1" dirty="0" smtClean="0"/>
            </a:br>
            <a:r>
              <a:rPr lang="fr-CM" sz="1600" b="1" i="1" dirty="0" smtClean="0"/>
              <a:t>RÉUNION DE COORDINATION DE LA DIRECTION GÉNÉRALE DE L’ÉCONOMIE</a:t>
            </a:r>
            <a:r>
              <a:rPr lang="fr-FR" sz="1800" dirty="0" smtClean="0"/>
              <a:t/>
            </a:r>
            <a:br>
              <a:rPr lang="fr-FR" sz="1800" dirty="0" smtClean="0"/>
            </a:br>
            <a:endParaRPr lang="fr-FR" sz="1700" b="1" dirty="0" smtClean="0">
              <a:solidFill>
                <a:schemeClr val="tx1"/>
              </a:solidFill>
              <a:latin typeface="Arial Narrow" pitchFamily="34" charset="0"/>
            </a:endParaRPr>
          </a:p>
        </p:txBody>
      </p:sp>
      <p:sp>
        <p:nvSpPr>
          <p:cNvPr id="9" name="Rectangle 3"/>
          <p:cNvSpPr>
            <a:spLocks noGrp="1" noChangeArrowheads="1"/>
          </p:cNvSpPr>
          <p:nvPr>
            <p:ph idx="1"/>
          </p:nvPr>
        </p:nvSpPr>
        <p:spPr>
          <a:xfrm>
            <a:off x="179512" y="2411008"/>
            <a:ext cx="8784975" cy="3898312"/>
          </a:xfrm>
        </p:spPr>
        <p:txBody>
          <a:bodyPr>
            <a:normAutofit/>
          </a:bodyPr>
          <a:lstStyle/>
          <a:p>
            <a:pPr marL="0" indent="0" algn="just">
              <a:spcBef>
                <a:spcPts val="600"/>
              </a:spcBef>
              <a:buFont typeface="Wingdings" panose="05000000000000000000" pitchFamily="2" charset="2"/>
              <a:buNone/>
            </a:pPr>
            <a:endParaRPr lang="fr-FR" altLang="fr-FR" sz="22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50000"/>
              </a:lnSpc>
              <a:spcBef>
                <a:spcPts val="600"/>
              </a:spcBef>
              <a:spcAft>
                <a:spcPts val="600"/>
              </a:spcAft>
              <a:buClr>
                <a:srgbClr val="7030A0"/>
              </a:buClr>
              <a:buSzPct val="100000"/>
              <a:buFont typeface="Wingdings" panose="05000000000000000000" pitchFamily="2" charset="2"/>
              <a:buChar char="v"/>
            </a:pPr>
            <a:r>
              <a:rPr lang="fr-FR" sz="2400" dirty="0" smtClean="0"/>
              <a:t>Le budget de fonctionnement pour le compte de l’exercice </a:t>
            </a:r>
            <a:r>
              <a:rPr lang="fr-FR" sz="2400" i="1" dirty="0" smtClean="0"/>
              <a:t>2022</a:t>
            </a:r>
            <a:r>
              <a:rPr lang="fr-FR" sz="2400" dirty="0" smtClean="0"/>
              <a:t> du programme </a:t>
            </a:r>
            <a:r>
              <a:rPr lang="fr-FR" sz="2400" i="1" dirty="0" smtClean="0"/>
              <a:t>022, du MINEPAT s’</a:t>
            </a:r>
            <a:r>
              <a:rPr lang="fr-FR" sz="2400" dirty="0" smtClean="0"/>
              <a:t> intitule </a:t>
            </a:r>
            <a:r>
              <a:rPr lang="fr-FR" sz="2400" b="1" dirty="0" smtClean="0"/>
              <a:t>« Appui à la transformation structurelle pour l’accélération de la croissance »</a:t>
            </a:r>
            <a:r>
              <a:rPr lang="fr-FR" sz="2400" dirty="0" smtClean="0"/>
              <a:t>. Soulignons d’ores et déjà que le cadre d’exécution du budget de fonctionnement reste stable en 2023.</a:t>
            </a:r>
          </a:p>
          <a:p>
            <a:pPr algn="just">
              <a:spcBef>
                <a:spcPts val="600"/>
              </a:spcBef>
              <a:spcAft>
                <a:spcPts val="600"/>
              </a:spcAft>
              <a:buClr>
                <a:srgbClr val="7030A0"/>
              </a:buClr>
              <a:buSzPct val="100000"/>
              <a:buFont typeface="Wingdings" panose="05000000000000000000" pitchFamily="2" charset="2"/>
              <a:buChar char="v"/>
            </a:pPr>
            <a:endParaRPr lang="fr-FR" sz="2000" dirty="0" smtClean="0"/>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3</a:t>
            </a:fld>
            <a:endParaRPr lang="fr-FR"/>
          </a:p>
        </p:txBody>
      </p:sp>
    </p:spTree>
    <p:extLst>
      <p:ext uri="{BB962C8B-B14F-4D97-AF65-F5344CB8AC3E}">
        <p14:creationId xmlns="" xmlns:p14="http://schemas.microsoft.com/office/powerpoint/2010/main" val="193277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562794" y="332656"/>
            <a:ext cx="6105549" cy="654896"/>
          </a:xfrm>
          <a:solidFill>
            <a:schemeClr val="bg2"/>
          </a:solidFill>
        </p:spPr>
        <p:txBody>
          <a:bodyPr>
            <a:normAutofit/>
          </a:bodyPr>
          <a:lstStyle/>
          <a:p>
            <a:pPr>
              <a:defRPr/>
            </a:pPr>
            <a:r>
              <a:rPr lang="fr-CM" sz="1800" b="1" i="1" dirty="0" smtClean="0"/>
              <a:t>RÉUNION DE COORDINATION DE LA DIRECTION GÉNÉRALE DE L’ÉCONOMIE</a:t>
            </a:r>
            <a:endParaRPr lang="fr-FR" sz="1700" b="1" dirty="0" smtClean="0">
              <a:solidFill>
                <a:schemeClr val="tx1"/>
              </a:solidFill>
              <a:latin typeface="Arial Narrow" pitchFamily="34" charset="0"/>
            </a:endParaRPr>
          </a:p>
        </p:txBody>
      </p:sp>
      <p:sp>
        <p:nvSpPr>
          <p:cNvPr id="9" name="Rectangle 3"/>
          <p:cNvSpPr>
            <a:spLocks noGrp="1" noChangeArrowheads="1"/>
          </p:cNvSpPr>
          <p:nvPr>
            <p:ph idx="1"/>
          </p:nvPr>
        </p:nvSpPr>
        <p:spPr>
          <a:xfrm>
            <a:off x="179512" y="1628800"/>
            <a:ext cx="8784975" cy="4680520"/>
          </a:xfrm>
        </p:spPr>
        <p:txBody>
          <a:bodyPr>
            <a:noAutofit/>
          </a:bodyPr>
          <a:lstStyle/>
          <a:p>
            <a:pPr algn="just">
              <a:spcBef>
                <a:spcPts val="600"/>
              </a:spcBef>
              <a:spcAft>
                <a:spcPts val="600"/>
              </a:spcAft>
              <a:buClr>
                <a:srgbClr val="7030A0"/>
              </a:buClr>
              <a:buSzPct val="100000"/>
              <a:buFont typeface="Wingdings" panose="05000000000000000000" pitchFamily="2" charset="2"/>
              <a:buChar char="v"/>
            </a:pPr>
            <a:endParaRPr lang="fr-FR" sz="2000" dirty="0" smtClean="0">
              <a:latin typeface="Arial" panose="020B0604020202020204" pitchFamily="34" charset="0"/>
              <a:cs typeface="Arial" panose="020B0604020202020204" pitchFamily="34" charset="0"/>
            </a:endParaRPr>
          </a:p>
          <a:p>
            <a:pPr algn="just">
              <a:lnSpc>
                <a:spcPct val="150000"/>
              </a:lnSpc>
              <a:spcBef>
                <a:spcPts val="600"/>
              </a:spcBef>
              <a:spcAft>
                <a:spcPts val="600"/>
              </a:spcAft>
              <a:buClr>
                <a:srgbClr val="7030A0"/>
              </a:buClr>
              <a:buSzPct val="100000"/>
              <a:buFont typeface="Wingdings" panose="05000000000000000000" pitchFamily="2" charset="2"/>
              <a:buChar char="v"/>
            </a:pPr>
            <a:r>
              <a:rPr lang="fr-FR" sz="2400" dirty="0" smtClean="0"/>
              <a:t>Il sera donc question pour nous de présenter dans un premier temps </a:t>
            </a:r>
            <a:r>
              <a:rPr lang="fr-FR" sz="2400" b="1" dirty="0" smtClean="0"/>
              <a:t>(i)</a:t>
            </a:r>
            <a:r>
              <a:rPr lang="fr-FR" sz="2400" dirty="0" smtClean="0"/>
              <a:t> les difficultés rencontrées pendant l’exécution du budget de fonctionnement de l’exercice 2022, ensuite </a:t>
            </a:r>
            <a:r>
              <a:rPr lang="fr-FR" sz="2400" b="1" dirty="0" smtClean="0"/>
              <a:t>(ii)</a:t>
            </a:r>
            <a:r>
              <a:rPr lang="fr-FR" sz="2400" dirty="0" smtClean="0"/>
              <a:t> les différentes  perspectives envisageables pour l’exercice 2023, et enfin </a:t>
            </a:r>
            <a:r>
              <a:rPr lang="fr-FR" sz="2400" b="1" dirty="0" smtClean="0"/>
              <a:t>(iii)</a:t>
            </a:r>
            <a:r>
              <a:rPr lang="fr-FR" sz="2400" dirty="0" smtClean="0"/>
              <a:t> nous présenterons quelques cas pratiques.</a:t>
            </a: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4</a:t>
            </a:fld>
            <a:endParaRPr lang="fr-FR"/>
          </a:p>
        </p:txBody>
      </p:sp>
    </p:spTree>
    <p:extLst>
      <p:ext uri="{BB962C8B-B14F-4D97-AF65-F5344CB8AC3E}">
        <p14:creationId xmlns="" xmlns:p14="http://schemas.microsoft.com/office/powerpoint/2010/main" val="55445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79513" y="1428737"/>
            <a:ext cx="8784974" cy="982272"/>
          </a:xfrm>
          <a:prstGeom prst="rect">
            <a:avLst/>
          </a:prstGeom>
          <a:solidFill>
            <a:schemeClr val="bg2"/>
          </a:solidFill>
        </p:spPr>
        <p:txBody>
          <a:bodyPr vert="horz" anchor="b">
            <a:normAutofit fontScale="25000" lnSpcReduction="20000"/>
          </a:bodyPr>
          <a:lstStyle/>
          <a:p>
            <a:pPr marL="514350" indent="-514350" algn="ctr">
              <a:spcBef>
                <a:spcPct val="0"/>
              </a:spcBef>
              <a:buAutoNum type="romanUcPeriod"/>
              <a:defRPr/>
            </a:pPr>
            <a:endParaRPr lang="fr-FR" sz="2400" b="1" dirty="0" smtClean="0"/>
          </a:p>
          <a:p>
            <a:pPr marL="514350" indent="-514350" algn="ctr">
              <a:lnSpc>
                <a:spcPct val="170000"/>
              </a:lnSpc>
              <a:spcBef>
                <a:spcPct val="0"/>
              </a:spcBef>
              <a:buAutoNum type="romanUcPeriod"/>
              <a:defRPr/>
            </a:pPr>
            <a:endParaRPr lang="fr-FR" sz="6400" b="1" dirty="0" smtClean="0"/>
          </a:p>
          <a:p>
            <a:pPr marL="514350" indent="-514350" algn="ctr">
              <a:lnSpc>
                <a:spcPct val="170000"/>
              </a:lnSpc>
              <a:spcBef>
                <a:spcPct val="0"/>
              </a:spcBef>
              <a:buAutoNum type="romanUcPeriod"/>
              <a:defRPr/>
            </a:pPr>
            <a:r>
              <a:rPr lang="fr-FR" sz="6400" b="1" dirty="0" smtClean="0"/>
              <a:t>DIFFICULTES RENCONTREES DANS L’EXECUTION DU</a:t>
            </a:r>
          </a:p>
          <a:p>
            <a:pPr marL="514350" indent="-514350" algn="ctr">
              <a:lnSpc>
                <a:spcPct val="170000"/>
              </a:lnSpc>
              <a:spcBef>
                <a:spcPct val="0"/>
              </a:spcBef>
              <a:defRPr/>
            </a:pPr>
            <a:r>
              <a:rPr lang="fr-FR" sz="6400" b="1" dirty="0" smtClean="0"/>
              <a:t> BUDGET 2022</a:t>
            </a:r>
            <a:endParaRPr lang="fr-FR" sz="6400" dirty="0" smtClean="0"/>
          </a:p>
          <a:p>
            <a:pPr algn="ctr">
              <a:spcBef>
                <a:spcPct val="0"/>
              </a:spcBef>
              <a:defRPr/>
            </a:pPr>
            <a:endParaRPr lang="fr-FR" sz="2400" b="1" dirty="0" smtClean="0">
              <a:solidFill>
                <a:srgbClr val="7030A0"/>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fr-FR" sz="2400" b="1" dirty="0">
              <a:solidFill>
                <a:srgbClr val="7030A0"/>
              </a:solidFill>
            </a:endParaRPr>
          </a:p>
        </p:txBody>
      </p:sp>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562794" y="332656"/>
            <a:ext cx="6105549" cy="654896"/>
          </a:xfrm>
          <a:solidFill>
            <a:schemeClr val="bg2"/>
          </a:solidFill>
        </p:spPr>
        <p:txBody>
          <a:bodyPr>
            <a:normAutofit/>
          </a:bodyPr>
          <a:lstStyle/>
          <a:p>
            <a:pPr>
              <a:defRPr/>
            </a:pPr>
            <a:r>
              <a:rPr lang="fr-CM" sz="1800" b="1" i="1" dirty="0" smtClean="0"/>
              <a:t>RÉUNION DE COORDINATION DE LA DIRECTION GÉNÉRALE DE L’ÉCONOMIE</a:t>
            </a:r>
            <a:endParaRPr lang="fr-FR" sz="1700" b="1" dirty="0" smtClean="0">
              <a:solidFill>
                <a:schemeClr val="tx1"/>
              </a:solidFill>
              <a:latin typeface="Arial Narrow" pitchFamily="34" charset="0"/>
            </a:endParaRPr>
          </a:p>
        </p:txBody>
      </p:sp>
      <p:sp>
        <p:nvSpPr>
          <p:cNvPr id="9" name="Rectangle 3"/>
          <p:cNvSpPr>
            <a:spLocks noGrp="1" noChangeArrowheads="1"/>
          </p:cNvSpPr>
          <p:nvPr>
            <p:ph idx="1"/>
          </p:nvPr>
        </p:nvSpPr>
        <p:spPr>
          <a:xfrm>
            <a:off x="179512" y="2214554"/>
            <a:ext cx="8784975" cy="4094766"/>
          </a:xfrm>
        </p:spPr>
        <p:txBody>
          <a:bodyPr>
            <a:noAutofit/>
          </a:bodyPr>
          <a:lstStyle/>
          <a:p>
            <a:pPr>
              <a:lnSpc>
                <a:spcPct val="150000"/>
              </a:lnSpc>
              <a:buNone/>
            </a:pPr>
            <a:endParaRPr lang="fr-FR" sz="1800" dirty="0" smtClean="0"/>
          </a:p>
          <a:p>
            <a:pPr>
              <a:lnSpc>
                <a:spcPct val="150000"/>
              </a:lnSpc>
              <a:buNone/>
            </a:pPr>
            <a:r>
              <a:rPr lang="fr-FR" sz="2000" dirty="0" smtClean="0"/>
              <a:t>Parmi les  difficultés rencontrées dans l’exécution du budget 2022 figurent :</a:t>
            </a:r>
          </a:p>
          <a:p>
            <a:pPr lvl="0">
              <a:lnSpc>
                <a:spcPct val="150000"/>
              </a:lnSpc>
            </a:pPr>
            <a:r>
              <a:rPr lang="fr-FR" sz="2000" dirty="0" smtClean="0"/>
              <a:t>Le démarrage tardif de l’exécution du budget 2022, qui a véritablement commencé vers le mois de juillet suite au changement dans la nomenclature qui a nécessité des ajustements dans le système PROBMIS ;</a:t>
            </a:r>
          </a:p>
          <a:p>
            <a:pPr lvl="0">
              <a:lnSpc>
                <a:spcPct val="150000"/>
              </a:lnSpc>
            </a:pPr>
            <a:r>
              <a:rPr lang="fr-FR" sz="2000" dirty="0" smtClean="0"/>
              <a:t>Les demandes de déblocage initiées avec un certain retard par les responsables d’activités ;</a:t>
            </a:r>
          </a:p>
          <a:p>
            <a:pPr lvl="0">
              <a:lnSpc>
                <a:spcPct val="150000"/>
              </a:lnSpc>
            </a:pPr>
            <a:r>
              <a:rPr lang="fr-FR" sz="2000" dirty="0" smtClean="0"/>
              <a:t>La réaction tardive du MINFI sur lesdites demandes ;</a:t>
            </a:r>
          </a:p>
          <a:p>
            <a:pPr marL="0" indent="0" algn="just">
              <a:spcBef>
                <a:spcPts val="600"/>
              </a:spcBef>
              <a:spcAft>
                <a:spcPts val="600"/>
              </a:spcAft>
              <a:buClr>
                <a:srgbClr val="7030A0"/>
              </a:buClr>
              <a:buSzPct val="100000"/>
              <a:buNone/>
            </a:pPr>
            <a:endParaRPr lang="fr-FR" sz="1000" dirty="0" smtClean="0">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5</a:t>
            </a:fld>
            <a:endParaRPr lang="fr-FR"/>
          </a:p>
        </p:txBody>
      </p:sp>
    </p:spTree>
    <p:extLst>
      <p:ext uri="{BB962C8B-B14F-4D97-AF65-F5344CB8AC3E}">
        <p14:creationId xmlns="" xmlns:p14="http://schemas.microsoft.com/office/powerpoint/2010/main" val="334019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562794" y="332656"/>
            <a:ext cx="6105549" cy="654896"/>
          </a:xfrm>
          <a:solidFill>
            <a:schemeClr val="bg2"/>
          </a:solidFill>
        </p:spPr>
        <p:txBody>
          <a:bodyPr>
            <a:normAutofit/>
          </a:bodyPr>
          <a:lstStyle/>
          <a:p>
            <a:pPr>
              <a:defRPr/>
            </a:pPr>
            <a:r>
              <a:rPr lang="fr-CM" sz="1800" b="1" i="1" dirty="0" smtClean="0"/>
              <a:t>RÉUNION DE COORDINATION DE LA DIRECTION GÉNÉRALE DE L’ÉCONOMIE</a:t>
            </a:r>
            <a:endParaRPr lang="fr-FR" sz="1700" b="1" dirty="0" smtClean="0">
              <a:solidFill>
                <a:schemeClr val="tx1"/>
              </a:solidFill>
              <a:latin typeface="Arial Narrow" pitchFamily="34" charset="0"/>
            </a:endParaRPr>
          </a:p>
        </p:txBody>
      </p:sp>
      <p:sp>
        <p:nvSpPr>
          <p:cNvPr id="9" name="Rectangle 3"/>
          <p:cNvSpPr>
            <a:spLocks noGrp="1" noChangeArrowheads="1"/>
          </p:cNvSpPr>
          <p:nvPr>
            <p:ph idx="1"/>
          </p:nvPr>
        </p:nvSpPr>
        <p:spPr>
          <a:xfrm>
            <a:off x="179512" y="1506517"/>
            <a:ext cx="8784975" cy="4802803"/>
          </a:xfrm>
        </p:spPr>
        <p:txBody>
          <a:bodyPr>
            <a:noAutofit/>
          </a:bodyPr>
          <a:lstStyle/>
          <a:p>
            <a:pPr lvl="0">
              <a:lnSpc>
                <a:spcPct val="150000"/>
              </a:lnSpc>
            </a:pPr>
            <a:r>
              <a:rPr lang="fr-FR" sz="2000" dirty="0" smtClean="0"/>
              <a:t>Les lenteurs observées sur le traitement des dossiers au niveau du Contrôle Financier/MINEPAT ;</a:t>
            </a:r>
            <a:endParaRPr lang="fr-FR" sz="1600" dirty="0" smtClean="0"/>
          </a:p>
          <a:p>
            <a:pPr lvl="0">
              <a:lnSpc>
                <a:spcPct val="150000"/>
              </a:lnSpc>
            </a:pPr>
            <a:r>
              <a:rPr lang="fr-FR" sz="2000" dirty="0" smtClean="0"/>
              <a:t>Le changement des procédures de traitement des dossiers pour lesquelles les engagements ne sont plus manuels ;</a:t>
            </a:r>
            <a:endParaRPr lang="fr-FR" sz="1600" dirty="0" smtClean="0"/>
          </a:p>
          <a:p>
            <a:pPr lvl="0">
              <a:lnSpc>
                <a:spcPct val="150000"/>
              </a:lnSpc>
            </a:pPr>
            <a:r>
              <a:rPr lang="fr-FR" sz="2000" dirty="0" smtClean="0"/>
              <a:t>L’hyper concentration du traitement des dossiers à la DAG qui rend la DGEPIP tributaire du travail d’une autre direction ;</a:t>
            </a:r>
            <a:endParaRPr lang="fr-FR" sz="1600" dirty="0" smtClean="0"/>
          </a:p>
          <a:p>
            <a:pPr lvl="0">
              <a:lnSpc>
                <a:spcPct val="150000"/>
              </a:lnSpc>
            </a:pPr>
            <a:r>
              <a:rPr lang="fr-FR" sz="2000" dirty="0" smtClean="0"/>
              <a:t>Dossiers incomplets transmis par les intéressés (exemple l’oubli du RIB ou du bulletin de solde pour le traitement d’un ordre de mission) ; </a:t>
            </a:r>
            <a:endParaRPr lang="fr-FR" sz="1600" dirty="0" smtClean="0"/>
          </a:p>
          <a:p>
            <a:pPr lvl="0">
              <a:lnSpc>
                <a:spcPct val="150000"/>
              </a:lnSpc>
            </a:pPr>
            <a:r>
              <a:rPr lang="fr-FR" sz="2000" dirty="0" smtClean="0"/>
              <a:t>Mise à disposition tardive des ressources par le MINFI.</a:t>
            </a:r>
            <a:endParaRPr lang="fr-FR" sz="1600" dirty="0" smtClean="0"/>
          </a:p>
          <a:p>
            <a:pPr marL="0" lvl="1" indent="0" algn="just">
              <a:lnSpc>
                <a:spcPct val="150000"/>
              </a:lnSpc>
              <a:spcBef>
                <a:spcPts val="600"/>
              </a:spcBef>
              <a:spcAft>
                <a:spcPts val="600"/>
              </a:spcAft>
              <a:buClr>
                <a:srgbClr val="7030A0"/>
              </a:buClr>
              <a:buSzPct val="100000"/>
              <a:buNone/>
            </a:pPr>
            <a:endParaRPr lang="fr-FR" altLang="fr-FR" sz="2000" dirty="0">
              <a:solidFill>
                <a:schemeClr val="tx1"/>
              </a:solidFill>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6</a:t>
            </a:fld>
            <a:endParaRPr lang="fr-FR"/>
          </a:p>
        </p:txBody>
      </p:sp>
    </p:spTree>
    <p:extLst>
      <p:ext uri="{BB962C8B-B14F-4D97-AF65-F5344CB8AC3E}">
        <p14:creationId xmlns="" xmlns:p14="http://schemas.microsoft.com/office/powerpoint/2010/main" val="422859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79513" y="1556791"/>
            <a:ext cx="8784974" cy="657763"/>
          </a:xfrm>
          <a:prstGeom prst="rect">
            <a:avLst/>
          </a:prstGeom>
          <a:solidFill>
            <a:schemeClr val="bg2"/>
          </a:solidFill>
        </p:spPr>
        <p:txBody>
          <a:bodyPr vert="horz" anchor="b">
            <a:normAutofit/>
          </a:bodyPr>
          <a:lstStyle/>
          <a:p>
            <a:pPr algn="ctr">
              <a:spcBef>
                <a:spcPct val="0"/>
              </a:spcBef>
              <a:defRPr/>
            </a:pPr>
            <a:r>
              <a:rPr lang="fr-FR" sz="2400" b="1" dirty="0" smtClean="0">
                <a:solidFill>
                  <a:srgbClr val="7030A0"/>
                </a:solidFill>
              </a:rPr>
              <a:t>II. </a:t>
            </a:r>
            <a:r>
              <a:rPr lang="fr-FR" sz="2400" b="1" dirty="0" smtClean="0"/>
              <a:t>PERSPECTIVES POUR L’EXERCICE 2023</a:t>
            </a:r>
            <a:endParaRPr lang="fr-FR" sz="2400" b="1" dirty="0" smtClean="0">
              <a:solidFill>
                <a:srgbClr val="7030A0"/>
              </a:solidFill>
            </a:endParaRPr>
          </a:p>
        </p:txBody>
      </p:sp>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562794" y="332656"/>
            <a:ext cx="6105549" cy="654896"/>
          </a:xfrm>
          <a:solidFill>
            <a:schemeClr val="bg2"/>
          </a:solidFill>
        </p:spPr>
        <p:txBody>
          <a:bodyPr>
            <a:normAutofit/>
          </a:bodyPr>
          <a:lstStyle/>
          <a:p>
            <a:pPr>
              <a:defRPr/>
            </a:pPr>
            <a:r>
              <a:rPr lang="fr-CM" sz="1800" b="1" i="1" dirty="0" smtClean="0"/>
              <a:t>RÉUNION DE COORDINATION DE LA DIRECTION GÉNÉRALE DE L’ÉCONOMIE</a:t>
            </a:r>
            <a:endParaRPr lang="fr-FR" sz="1700" b="1" dirty="0" smtClean="0">
              <a:solidFill>
                <a:schemeClr val="tx1"/>
              </a:solidFill>
              <a:latin typeface="Arial Narrow" pitchFamily="34" charset="0"/>
            </a:endParaRPr>
          </a:p>
        </p:txBody>
      </p:sp>
      <p:sp>
        <p:nvSpPr>
          <p:cNvPr id="9" name="Rectangle 3"/>
          <p:cNvSpPr>
            <a:spLocks noGrp="1" noChangeArrowheads="1"/>
          </p:cNvSpPr>
          <p:nvPr>
            <p:ph idx="1"/>
          </p:nvPr>
        </p:nvSpPr>
        <p:spPr>
          <a:xfrm>
            <a:off x="179512" y="2285992"/>
            <a:ext cx="8784975" cy="4023328"/>
          </a:xfrm>
        </p:spPr>
        <p:txBody>
          <a:bodyPr>
            <a:noAutofit/>
          </a:bodyPr>
          <a:lstStyle/>
          <a:p>
            <a:pPr>
              <a:buNone/>
            </a:pPr>
            <a:r>
              <a:rPr lang="fr-FR" sz="2000" dirty="0" smtClean="0"/>
              <a:t>Il faut dire ici que l’amélioration de l’exécution du budget 2023 du programme 022 est tributaire de quelques actions. En effet, on retrouve entre autres :</a:t>
            </a:r>
          </a:p>
          <a:p>
            <a:pPr lvl="0"/>
            <a:r>
              <a:rPr lang="fr-FR" sz="2000" dirty="0" smtClean="0"/>
              <a:t>Le démarrage de l’exécution du budget dès le premier trimestre 2023 ;</a:t>
            </a:r>
          </a:p>
          <a:p>
            <a:pPr lvl="0"/>
            <a:r>
              <a:rPr lang="fr-FR" sz="2000" dirty="0" smtClean="0"/>
              <a:t>La finalisation dès à présent des demandes de déblocage au MINFI ;</a:t>
            </a:r>
          </a:p>
          <a:p>
            <a:pPr lvl="0"/>
            <a:r>
              <a:rPr lang="fr-FR" sz="2000" dirty="0" smtClean="0"/>
              <a:t>La sollicitation de la mise en place d’un pool de traitement des dossiers à la DGEPIP afin d’être moins dépendant de la DAG sur cette question ;</a:t>
            </a:r>
          </a:p>
          <a:p>
            <a:pPr lvl="0"/>
            <a:r>
              <a:rPr lang="fr-FR" sz="2000" dirty="0" smtClean="0"/>
              <a:t>Organiser le travail avec le contrôle financier afin d’améliorer la célérité dans le traitement des dossiers ;</a:t>
            </a:r>
          </a:p>
          <a:p>
            <a:pPr lvl="0"/>
            <a:r>
              <a:rPr lang="fr-FR" sz="2000" dirty="0" smtClean="0"/>
              <a:t>Veuillez à transmettre des dossiers complets au service responsable des engagements afin d’éviter les rejets et les prolongements de délai de traitement.</a:t>
            </a:r>
          </a:p>
          <a:p>
            <a:pPr algn="just">
              <a:lnSpc>
                <a:spcPct val="150000"/>
              </a:lnSpc>
              <a:buClr>
                <a:srgbClr val="000000"/>
              </a:buClr>
              <a:buSzPct val="100000"/>
              <a:defRPr/>
            </a:pPr>
            <a:endParaRPr lang="fr-FR" sz="2000" dirty="0" smtClean="0">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7</a:t>
            </a:fld>
            <a:endParaRPr lang="fr-FR"/>
          </a:p>
        </p:txBody>
      </p:sp>
    </p:spTree>
    <p:extLst>
      <p:ext uri="{BB962C8B-B14F-4D97-AF65-F5344CB8AC3E}">
        <p14:creationId xmlns="" xmlns:p14="http://schemas.microsoft.com/office/powerpoint/2010/main" val="87426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79513" y="1556791"/>
            <a:ext cx="8784974" cy="586325"/>
          </a:xfrm>
          <a:prstGeom prst="rect">
            <a:avLst/>
          </a:prstGeom>
          <a:solidFill>
            <a:schemeClr val="bg2"/>
          </a:solidFill>
        </p:spPr>
        <p:txBody>
          <a:bodyPr vert="horz" anchor="b">
            <a:normAutofit fontScale="40000" lnSpcReduction="20000"/>
          </a:bodyPr>
          <a:lstStyle/>
          <a:p>
            <a:pPr algn="ctr">
              <a:spcBef>
                <a:spcPct val="0"/>
              </a:spcBef>
              <a:defRPr/>
            </a:pPr>
            <a:r>
              <a:rPr lang="fr-FR" sz="2400" b="1" dirty="0" smtClean="0">
                <a:solidFill>
                  <a:srgbClr val="7030A0"/>
                </a:solidFill>
              </a:rPr>
              <a:t>III. </a:t>
            </a:r>
          </a:p>
          <a:p>
            <a:pPr algn="ctr">
              <a:spcBef>
                <a:spcPct val="0"/>
              </a:spcBef>
              <a:defRPr/>
            </a:pPr>
            <a:endParaRPr lang="fr-FR" sz="2400" b="1" dirty="0" smtClean="0">
              <a:solidFill>
                <a:srgbClr val="7030A0"/>
              </a:solidFill>
            </a:endParaRPr>
          </a:p>
          <a:p>
            <a:pPr algn="ctr">
              <a:spcBef>
                <a:spcPct val="0"/>
              </a:spcBef>
              <a:defRPr/>
            </a:pPr>
            <a:r>
              <a:rPr lang="fr-FR" sz="5000" b="1" dirty="0" smtClean="0">
                <a:solidFill>
                  <a:srgbClr val="7030A0"/>
                </a:solidFill>
              </a:rPr>
              <a:t>III. </a:t>
            </a:r>
            <a:r>
              <a:rPr lang="fr-FR" sz="5000" b="1" dirty="0" smtClean="0"/>
              <a:t>QUELQUES CAS PRATIQUES</a:t>
            </a:r>
            <a:r>
              <a:rPr lang="fr-FR" sz="2400" b="1" dirty="0" smtClean="0"/>
              <a:t>.</a:t>
            </a:r>
            <a:endParaRPr lang="fr-FR" sz="2400" dirty="0" smtClean="0"/>
          </a:p>
          <a:p>
            <a:pPr algn="ctr">
              <a:spcBef>
                <a:spcPct val="0"/>
              </a:spcBef>
              <a:defRPr/>
            </a:pPr>
            <a:endParaRPr lang="fr-FR" sz="2400" b="1" dirty="0" smtClean="0">
              <a:solidFill>
                <a:srgbClr val="7030A0"/>
              </a:solidFill>
            </a:endParaRPr>
          </a:p>
          <a:p>
            <a:pPr algn="ctr">
              <a:spcBef>
                <a:spcPct val="0"/>
              </a:spcBef>
              <a:defRPr/>
            </a:pPr>
            <a:endParaRPr lang="fr-FR" sz="2400" b="1" dirty="0" smtClean="0">
              <a:solidFill>
                <a:srgbClr val="7030A0"/>
              </a:solidFill>
            </a:endParaRPr>
          </a:p>
        </p:txBody>
      </p:sp>
      <p:pic>
        <p:nvPicPr>
          <p:cNvPr id="6" name="Image 5" descr="logo"/>
          <p:cNvPicPr>
            <a:picLocks noChangeAspect="1" noChangeArrowheads="1"/>
          </p:cNvPicPr>
          <p:nvPr/>
        </p:nvPicPr>
        <p:blipFill>
          <a:blip r:embed="rId2" cstate="print"/>
          <a:srcRect/>
          <a:stretch>
            <a:fillRect/>
          </a:stretch>
        </p:blipFill>
        <p:spPr bwMode="auto">
          <a:xfrm>
            <a:off x="251521" y="188640"/>
            <a:ext cx="1152128" cy="1008112"/>
          </a:xfrm>
          <a:prstGeom prst="rect">
            <a:avLst/>
          </a:prstGeom>
          <a:noFill/>
          <a:ln w="9525" algn="in">
            <a:noFill/>
            <a:miter lim="800000"/>
            <a:headEnd/>
            <a:tailEnd/>
          </a:ln>
        </p:spPr>
      </p:pic>
      <p:pic>
        <p:nvPicPr>
          <p:cNvPr id="7"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
        <p:nvSpPr>
          <p:cNvPr id="8" name="Rectangle 2"/>
          <p:cNvSpPr>
            <a:spLocks noGrp="1" noChangeArrowheads="1"/>
          </p:cNvSpPr>
          <p:nvPr>
            <p:ph type="title"/>
          </p:nvPr>
        </p:nvSpPr>
        <p:spPr>
          <a:xfrm>
            <a:off x="1562794" y="332656"/>
            <a:ext cx="6105549" cy="654896"/>
          </a:xfrm>
          <a:solidFill>
            <a:schemeClr val="bg2"/>
          </a:solidFill>
        </p:spPr>
        <p:txBody>
          <a:bodyPr>
            <a:normAutofit/>
          </a:bodyPr>
          <a:lstStyle/>
          <a:p>
            <a:pPr>
              <a:defRPr/>
            </a:pPr>
            <a:r>
              <a:rPr lang="fr-CM" sz="1800" b="1" i="1" dirty="0" smtClean="0"/>
              <a:t>RÉUNION DE COORDINATION DE LA DIRECTION GÉNÉRALE DE L’ÉCONOMIE</a:t>
            </a:r>
            <a:endParaRPr lang="fr-FR" sz="1700" b="1" dirty="0" smtClean="0">
              <a:solidFill>
                <a:schemeClr val="tx1"/>
              </a:solidFill>
              <a:latin typeface="Arial Narrow" pitchFamily="34" charset="0"/>
            </a:endParaRPr>
          </a:p>
        </p:txBody>
      </p:sp>
      <p:sp>
        <p:nvSpPr>
          <p:cNvPr id="9" name="Rectangle 3"/>
          <p:cNvSpPr>
            <a:spLocks noGrp="1" noChangeArrowheads="1"/>
          </p:cNvSpPr>
          <p:nvPr>
            <p:ph idx="1"/>
          </p:nvPr>
        </p:nvSpPr>
        <p:spPr>
          <a:xfrm>
            <a:off x="179512" y="2411008"/>
            <a:ext cx="8784975" cy="3898312"/>
          </a:xfrm>
        </p:spPr>
        <p:txBody>
          <a:bodyPr>
            <a:noAutofit/>
          </a:bodyPr>
          <a:lstStyle/>
          <a:p>
            <a:pPr indent="-514350" algn="just">
              <a:spcBef>
                <a:spcPts val="6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fr-BE" sz="2000" dirty="0">
              <a:latin typeface="Arial" panose="020B0604020202020204" pitchFamily="34" charset="0"/>
              <a:cs typeface="Arial" panose="020B0604020202020204" pitchFamily="34" charset="0"/>
            </a:endParaRPr>
          </a:p>
          <a:p>
            <a:pPr algn="just">
              <a:lnSpc>
                <a:spcPct val="150000"/>
              </a:lnSpc>
              <a:spcBef>
                <a:spcPts val="600"/>
              </a:spcBef>
              <a:spcAft>
                <a:spcPts val="600"/>
              </a:spcAft>
              <a:buClr>
                <a:srgbClr val="000000"/>
              </a:buClr>
              <a:buSzPct val="100000"/>
              <a:buNone/>
            </a:pPr>
            <a:r>
              <a:rPr lang="fr-FR" sz="2000" dirty="0" smtClean="0"/>
              <a:t>Il sera tout simplement question en termes de cas pratique de présenter comment est constitué un dossier lorsqu’il s’agit des ordres de mission attribués aux personnels des administrations au cours de l’année mais aussi de présenter la constitution de dossier pour le cas des biens et services ou encore pour le carburant par bons de commandes administratifs.</a:t>
            </a:r>
          </a:p>
          <a:p>
            <a:pPr algn="just">
              <a:lnSpc>
                <a:spcPct val="80000"/>
              </a:lnSpc>
              <a:spcBef>
                <a:spcPts val="600"/>
              </a:spcBef>
              <a:spcAft>
                <a:spcPts val="600"/>
              </a:spcAft>
              <a:buClr>
                <a:srgbClr val="000000"/>
              </a:buClr>
              <a:buSzPct val="100000"/>
              <a:buFont typeface="Wingdings" pitchFamily="2" charset="2"/>
              <a:buChar char="ü"/>
            </a:pPr>
            <a:endParaRPr lang="fr-FR" sz="2000" dirty="0">
              <a:latin typeface="Arial" panose="020B0604020202020204" pitchFamily="34" charset="0"/>
              <a:cs typeface="Arial" panose="020B0604020202020204" pitchFamily="34" charset="0"/>
            </a:endParaRPr>
          </a:p>
          <a:p>
            <a:pPr marL="971550" lvl="1" indent="-514350">
              <a:lnSpc>
                <a:spcPct val="150000"/>
              </a:lnSpc>
              <a:spcBef>
                <a:spcPts val="1200"/>
              </a:spcBef>
              <a:spcAft>
                <a:spcPts val="1200"/>
              </a:spcAft>
              <a:buClr>
                <a:schemeClr val="accent1"/>
              </a:buClr>
              <a:buSzPct val="85000"/>
              <a:buFont typeface="+mj-lt"/>
              <a:buAutoNum type="romanUcPeriod" startAt="4"/>
            </a:pPr>
            <a:endParaRPr lang="fr-FR" sz="2000" b="1" cap="all" spc="250" dirty="0">
              <a:solidFill>
                <a:schemeClr val="tx1"/>
              </a:solidFill>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71AB750C-B52D-4D71-B14E-BE5E03B08CE9}" type="slidenum">
              <a:rPr lang="fr-FR" smtClean="0"/>
              <a:pPr/>
              <a:t>8</a:t>
            </a:fld>
            <a:endParaRPr lang="fr-FR"/>
          </a:p>
        </p:txBody>
      </p:sp>
    </p:spTree>
    <p:extLst>
      <p:ext uri="{BB962C8B-B14F-4D97-AF65-F5344CB8AC3E}">
        <p14:creationId xmlns="" xmlns:p14="http://schemas.microsoft.com/office/powerpoint/2010/main" val="235806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M" sz="1600" b="1" i="1" dirty="0" smtClean="0"/>
              <a:t>RÉUNION DE COORDINATION DE LA DIRECTION</a:t>
            </a:r>
            <a:br>
              <a:rPr lang="fr-CM" sz="1600" b="1" i="1" dirty="0" smtClean="0"/>
            </a:br>
            <a:r>
              <a:rPr lang="fr-CM" sz="1600" b="1" i="1" dirty="0" smtClean="0"/>
              <a:t> GÉNÉRALE DE L’ÉCONOMIE</a:t>
            </a:r>
            <a:endParaRPr lang="fr-FR" sz="1600" dirty="0"/>
          </a:p>
        </p:txBody>
      </p:sp>
      <p:sp>
        <p:nvSpPr>
          <p:cNvPr id="3" name="Espace réservé du numéro de diapositive 2"/>
          <p:cNvSpPr>
            <a:spLocks noGrp="1"/>
          </p:cNvSpPr>
          <p:nvPr>
            <p:ph type="sldNum" sz="quarter" idx="12"/>
          </p:nvPr>
        </p:nvSpPr>
        <p:spPr/>
        <p:txBody>
          <a:bodyPr/>
          <a:lstStyle/>
          <a:p>
            <a:fld id="{71AB750C-B52D-4D71-B14E-BE5E03B08CE9}" type="slidenum">
              <a:rPr lang="fr-FR" smtClean="0"/>
              <a:pPr/>
              <a:t>9</a:t>
            </a:fld>
            <a:endParaRPr lang="fr-FR"/>
          </a:p>
        </p:txBody>
      </p:sp>
      <p:sp>
        <p:nvSpPr>
          <p:cNvPr id="4" name="Espace réservé du contenu 3"/>
          <p:cNvSpPr>
            <a:spLocks noGrp="1"/>
          </p:cNvSpPr>
          <p:nvPr>
            <p:ph sz="quarter" idx="1"/>
          </p:nvPr>
        </p:nvSpPr>
        <p:spPr/>
        <p:txBody>
          <a:bodyPr>
            <a:normAutofit fontScale="92500" lnSpcReduction="10000"/>
          </a:bodyPr>
          <a:lstStyle/>
          <a:p>
            <a:pPr lvl="0">
              <a:buNone/>
            </a:pPr>
            <a:r>
              <a:rPr lang="fr-FR" sz="2400" b="1" dirty="0" smtClean="0"/>
              <a:t>Cas pratique sur les Ordres de Mission</a:t>
            </a:r>
            <a:endParaRPr lang="fr-FR" sz="2400" dirty="0" smtClean="0"/>
          </a:p>
          <a:p>
            <a:pPr>
              <a:buNone/>
            </a:pPr>
            <a:r>
              <a:rPr lang="fr-FR" sz="2200" dirty="0" smtClean="0"/>
              <a:t>Dans ce cadre, le dossier doit comporter :</a:t>
            </a:r>
          </a:p>
          <a:p>
            <a:pPr lvl="0"/>
            <a:r>
              <a:rPr lang="fr-FR" sz="2200" dirty="0" smtClean="0"/>
              <a:t>La lettre de mission ;</a:t>
            </a:r>
          </a:p>
          <a:p>
            <a:pPr lvl="0"/>
            <a:r>
              <a:rPr lang="fr-FR" sz="2200" dirty="0" smtClean="0"/>
              <a:t>La feuille de mission signée par l’ordonnateur ;</a:t>
            </a:r>
          </a:p>
          <a:p>
            <a:pPr lvl="0"/>
            <a:r>
              <a:rPr lang="fr-FR" sz="2200" dirty="0" smtClean="0"/>
              <a:t>Le bulletin de solde datant de moins de trois mois ;</a:t>
            </a:r>
          </a:p>
          <a:p>
            <a:pPr lvl="0"/>
            <a:r>
              <a:rPr lang="fr-FR" sz="2200" dirty="0" smtClean="0"/>
              <a:t>Le relevé d’identité bancaire ;</a:t>
            </a:r>
          </a:p>
          <a:p>
            <a:pPr lvl="0"/>
            <a:r>
              <a:rPr lang="fr-FR" sz="2200" dirty="0" smtClean="0"/>
              <a:t>Le rapport de mission.</a:t>
            </a:r>
          </a:p>
          <a:p>
            <a:r>
              <a:rPr lang="fr-FR" sz="2200" dirty="0" smtClean="0"/>
              <a:t> </a:t>
            </a:r>
          </a:p>
          <a:p>
            <a:pPr lvl="0"/>
            <a:r>
              <a:rPr lang="fr-FR" sz="2200" b="1" dirty="0" smtClean="0"/>
              <a:t>Cas pratique des biens et services et carburant par bons de commandes administratifs :</a:t>
            </a:r>
            <a:endParaRPr lang="fr-FR" sz="2200" dirty="0" smtClean="0"/>
          </a:p>
          <a:p>
            <a:pPr>
              <a:buNone/>
            </a:pPr>
            <a:r>
              <a:rPr lang="fr-FR" sz="2200" dirty="0" smtClean="0"/>
              <a:t>La constitution du dossier doit comporter :</a:t>
            </a:r>
          </a:p>
          <a:p>
            <a:pPr lvl="0"/>
            <a:r>
              <a:rPr lang="fr-FR" sz="2200" dirty="0" smtClean="0"/>
              <a:t>Dossier fiscal de l’entreprise ;</a:t>
            </a:r>
          </a:p>
          <a:p>
            <a:pPr lvl="0"/>
            <a:r>
              <a:rPr lang="fr-FR" sz="2200" dirty="0" smtClean="0"/>
              <a:t>Facture pro-forma de l’entreprise.</a:t>
            </a:r>
            <a:r>
              <a:rPr lang="fr-FR" dirty="0" smtClean="0"/>
              <a:t> </a:t>
            </a:r>
          </a:p>
          <a:p>
            <a:endParaRPr lang="fr-FR" dirty="0"/>
          </a:p>
        </p:txBody>
      </p:sp>
      <p:pic>
        <p:nvPicPr>
          <p:cNvPr id="5" name="Image 4" descr="logo"/>
          <p:cNvPicPr>
            <a:picLocks noChangeAspect="1" noChangeArrowheads="1"/>
          </p:cNvPicPr>
          <p:nvPr/>
        </p:nvPicPr>
        <p:blipFill>
          <a:blip r:embed="rId2" cstate="print"/>
          <a:srcRect/>
          <a:stretch>
            <a:fillRect/>
          </a:stretch>
        </p:blipFill>
        <p:spPr bwMode="auto">
          <a:xfrm>
            <a:off x="251521" y="188640"/>
            <a:ext cx="1177207" cy="954344"/>
          </a:xfrm>
          <a:prstGeom prst="rect">
            <a:avLst/>
          </a:prstGeom>
          <a:noFill/>
          <a:ln w="9525" algn="in">
            <a:noFill/>
            <a:miter lim="800000"/>
            <a:headEnd/>
            <a:tailEnd/>
          </a:ln>
        </p:spPr>
      </p:pic>
      <p:pic>
        <p:nvPicPr>
          <p:cNvPr id="6" name="Picture 4" descr="cameroun_a"/>
          <p:cNvPicPr>
            <a:picLocks noChangeAspect="1" noChangeArrowheads="1" noCrop="1"/>
          </p:cNvPicPr>
          <p:nvPr/>
        </p:nvPicPr>
        <p:blipFill>
          <a:blip r:embed="rId3" cstate="print"/>
          <a:srcRect/>
          <a:stretch>
            <a:fillRect/>
          </a:stretch>
        </p:blipFill>
        <p:spPr bwMode="auto">
          <a:xfrm>
            <a:off x="7827488" y="188641"/>
            <a:ext cx="1137000" cy="1008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11250</TotalTime>
  <Words>403</Words>
  <Application>Microsoft Office PowerPoint</Application>
  <PresentationFormat>Affichage à l'écran (4:3)</PresentationFormat>
  <Paragraphs>79</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Civil</vt:lpstr>
      <vt:lpstr>EXPOSE</vt:lpstr>
      <vt:lpstr>RÉUNION DE COORDINATION DE LA DIRECTION GÉNÉRALE DE L’ÉCONOMIE </vt:lpstr>
      <vt:lpstr>     RÉUNION DE COORDINATION DE LA DIRECTION GÉNÉRALE DE L’ÉCONOMIE </vt:lpstr>
      <vt:lpstr>RÉUNION DE COORDINATION DE LA DIRECTION GÉNÉRALE DE L’ÉCONOMIE</vt:lpstr>
      <vt:lpstr>RÉUNION DE COORDINATION DE LA DIRECTION GÉNÉRALE DE L’ÉCONOMIE</vt:lpstr>
      <vt:lpstr>RÉUNION DE COORDINATION DE LA DIRECTION GÉNÉRALE DE L’ÉCONOMIE</vt:lpstr>
      <vt:lpstr>RÉUNION DE COORDINATION DE LA DIRECTION GÉNÉRALE DE L’ÉCONOMIE</vt:lpstr>
      <vt:lpstr>RÉUNION DE COORDINATION DE LA DIRECTION GÉNÉRALE DE L’ÉCONOMIE</vt:lpstr>
      <vt:lpstr>RÉUNION DE COORDINATION DE LA DIRECTION  GÉNÉRALE DE L’ÉCONOMIE</vt:lpstr>
      <vt:lpstr>RÉUNION DE COORDINATION DE LA DIRECTION  GÉNÉRALE DE L’ÉCONOMIE</vt:lpstr>
      <vt:lpstr>RÉUNION DE COORDINATION DE LA DIRECTION  GÉNÉRALE DE L’ÉCONOMIE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expose atelier de maturation</dc:title>
  <dc:creator>Carole NGOUHOUO</dc:creator>
  <cp:lastModifiedBy>THE ONE</cp:lastModifiedBy>
  <cp:revision>931</cp:revision>
  <cp:lastPrinted>2015-10-16T11:29:51Z</cp:lastPrinted>
  <dcterms:created xsi:type="dcterms:W3CDTF">2014-10-17T13:20:00Z</dcterms:created>
  <dcterms:modified xsi:type="dcterms:W3CDTF">2023-01-29T21:20:14Z</dcterms:modified>
</cp:coreProperties>
</file>